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41" roundtripDataSignature="AMtx7mhPqD7i/dmlJzohSwyQ+ZFmM/xhq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1" Type="http://customschemas.google.com/relationships/presentationmetadata" Target="meta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 name="Google Shape;90;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91" name="Google Shape;91;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8" name="Google Shape;148;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5" name="Google Shape;155;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1" name="Google Shape;161;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7" name="Google Shape;167;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3" name="Google Shape;173;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0" name="Google Shape;180;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7694e86741_0_26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6" name="Google Shape;186;g7694e86741_0_26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7694e86741_0_29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3" name="Google Shape;193;g7694e86741_0_29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7694e86741_0_27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0" name="Google Shape;200;g7694e86741_0_27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7694e86741_0_28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7" name="Google Shape;207;g7694e86741_0_28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8" name="Google Shape;208;g7694e86741_0_28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7694e86741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 name="Google Shape;98;g7694e86741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 name="Google Shape;99;g7694e86741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7694e86741_0_29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4" name="Google Shape;214;g7694e86741_0_29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1" name="Google Shape;221;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7" name="Google Shape;227;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3" name="Google Shape;233;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9" name="Google Shape;239;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4" name="Google Shape;244;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0" name="Google Shape;250;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7694e86741_0_30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6" name="Google Shape;256;g7694e86741_0_30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7" name="Google Shape;257;g7694e86741_0_30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7694e86741_0_37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1" name="Google Shape;271;g7694e86741_0_37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2" name="Google Shape;272;g7694e86741_0_37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7694e86741_0_39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6" name="Google Shape;286;g7694e86741_0_39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7" name="Google Shape;287;g7694e86741_0_39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7694e86741_0_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g7694e86741_0_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 name="Google Shape;105;g7694e86741_0_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7694e86741_0_3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1" name="Google Shape;301;g7694e86741_0_36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2" name="Google Shape;302;g7694e86741_0_36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7694e86741_0_3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6" name="Google Shape;316;g7694e86741_0_35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7" name="Google Shape;317;g7694e86741_0_35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7694e86741_0_4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1" name="Google Shape;331;g7694e86741_0_4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2" name="Google Shape;332;g7694e86741_0_4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7694e86741_0_3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6" name="Google Shape;346;g7694e86741_0_3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7" name="Google Shape;347;g7694e86741_0_33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p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1" name="Google Shape;361;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p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7" name="Google Shape;367;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7694e86741_0_12: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 name="Google Shape;110;g7694e86741_0_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228600" lvl="0" marL="457200" rtl="0" algn="l">
              <a:lnSpc>
                <a:spcPct val="115000"/>
              </a:lnSpc>
              <a:spcBef>
                <a:spcPts val="0"/>
              </a:spcBef>
              <a:spcAft>
                <a:spcPts val="0"/>
              </a:spcAft>
              <a:buClr>
                <a:schemeClr val="dk2"/>
              </a:buClr>
              <a:buSzPts val="1800"/>
              <a:buNone/>
            </a:pPr>
            <a:r>
              <a:rPr lang="en-US" sz="1800">
                <a:solidFill>
                  <a:schemeClr val="dk2"/>
                </a:solidFill>
              </a:rPr>
              <a:t>Klaus Schwab, founder and executive chairman of the Geneva-based WEF, published a book in </a:t>
            </a:r>
            <a:r>
              <a:rPr b="1" lang="en-US" sz="1800">
                <a:solidFill>
                  <a:schemeClr val="dk2"/>
                </a:solidFill>
              </a:rPr>
              <a:t>2016</a:t>
            </a:r>
            <a:r>
              <a:rPr lang="en-US" sz="1800">
                <a:solidFill>
                  <a:schemeClr val="dk2"/>
                </a:solidFill>
              </a:rPr>
              <a:t> titled "The Fourth Industrial Revolution" and coined the term at the Davos meeting that year.</a:t>
            </a:r>
            <a:endParaRPr sz="1800">
              <a:solidFill>
                <a:schemeClr val="dk2"/>
              </a:solidFill>
            </a:endParaRPr>
          </a:p>
          <a:p>
            <a:pPr indent="-228600" lvl="0" marL="457200" rtl="0" algn="l">
              <a:lnSpc>
                <a:spcPct val="115000"/>
              </a:lnSpc>
              <a:spcBef>
                <a:spcPts val="1600"/>
              </a:spcBef>
              <a:spcAft>
                <a:spcPts val="0"/>
              </a:spcAft>
              <a:buClr>
                <a:schemeClr val="dk2"/>
              </a:buClr>
              <a:buSzPts val="1800"/>
              <a:buNone/>
            </a:pPr>
            <a:r>
              <a:rPr lang="en-US" sz="1800">
                <a:solidFill>
                  <a:schemeClr val="dk2"/>
                </a:solidFill>
              </a:rPr>
              <a:t>Schwab argued a technological revolution is underway "that is blurring the lines between the </a:t>
            </a:r>
            <a:r>
              <a:rPr b="1" lang="en-US" sz="1800">
                <a:solidFill>
                  <a:schemeClr val="dk2"/>
                </a:solidFill>
              </a:rPr>
              <a:t>physical</a:t>
            </a:r>
            <a:r>
              <a:rPr lang="en-US" sz="1800">
                <a:solidFill>
                  <a:schemeClr val="dk2"/>
                </a:solidFill>
              </a:rPr>
              <a:t>, </a:t>
            </a:r>
            <a:r>
              <a:rPr b="1" lang="en-US" sz="1800">
                <a:solidFill>
                  <a:schemeClr val="dk2"/>
                </a:solidFill>
              </a:rPr>
              <a:t>digital</a:t>
            </a:r>
            <a:r>
              <a:rPr lang="en-US" sz="1800">
                <a:solidFill>
                  <a:schemeClr val="dk2"/>
                </a:solidFill>
              </a:rPr>
              <a:t> and </a:t>
            </a:r>
            <a:r>
              <a:rPr b="1" lang="en-US" sz="1800">
                <a:solidFill>
                  <a:schemeClr val="dk2"/>
                </a:solidFill>
              </a:rPr>
              <a:t>biological</a:t>
            </a:r>
            <a:r>
              <a:rPr lang="en-US" sz="1800">
                <a:solidFill>
                  <a:schemeClr val="dk2"/>
                </a:solidFill>
              </a:rPr>
              <a:t> spheres."</a:t>
            </a:r>
            <a:endParaRPr sz="1800">
              <a:solidFill>
                <a:schemeClr val="dk2"/>
              </a:solidFill>
            </a:endParaRPr>
          </a:p>
          <a:p>
            <a:pPr indent="-228600" lvl="0" marL="457200" rtl="0" algn="l">
              <a:lnSpc>
                <a:spcPct val="115000"/>
              </a:lnSpc>
              <a:spcBef>
                <a:spcPts val="1600"/>
              </a:spcBef>
              <a:spcAft>
                <a:spcPts val="0"/>
              </a:spcAft>
              <a:buClr>
                <a:schemeClr val="dk2"/>
              </a:buClr>
              <a:buSzPts val="1800"/>
              <a:buNone/>
            </a:pPr>
            <a:r>
              <a:rPr lang="en-US" sz="1800">
                <a:solidFill>
                  <a:schemeClr val="dk2"/>
                </a:solidFill>
              </a:rPr>
              <a:t>Simply put, the Fourth Industrial Revolution refers to how technologies like </a:t>
            </a:r>
            <a:r>
              <a:rPr b="1" lang="en-US" sz="1800">
                <a:solidFill>
                  <a:schemeClr val="dk2"/>
                </a:solidFill>
              </a:rPr>
              <a:t>artificial intelligence</a:t>
            </a:r>
            <a:r>
              <a:rPr lang="en-US" sz="1800">
                <a:solidFill>
                  <a:schemeClr val="dk2"/>
                </a:solidFill>
              </a:rPr>
              <a:t>, autonomous vehicles and the </a:t>
            </a:r>
            <a:r>
              <a:rPr b="1" lang="en-US" sz="1800">
                <a:solidFill>
                  <a:schemeClr val="dk2"/>
                </a:solidFill>
              </a:rPr>
              <a:t>internet of things</a:t>
            </a:r>
            <a:r>
              <a:rPr lang="en-US" sz="1800">
                <a:solidFill>
                  <a:schemeClr val="dk2"/>
                </a:solidFill>
              </a:rPr>
              <a:t> are </a:t>
            </a:r>
            <a:r>
              <a:rPr b="1" lang="en-US" sz="1800">
                <a:solidFill>
                  <a:schemeClr val="dk2"/>
                </a:solidFill>
              </a:rPr>
              <a:t>merging with humans' physical lives</a:t>
            </a:r>
            <a:r>
              <a:rPr lang="en-US" sz="1800">
                <a:solidFill>
                  <a:schemeClr val="dk2"/>
                </a:solidFill>
              </a:rPr>
              <a:t>. Think of voice-activated assistants, facial ID recognition or digital health-care sensors.</a:t>
            </a:r>
            <a:endParaRPr sz="1800">
              <a:solidFill>
                <a:schemeClr val="dk2"/>
              </a:solidFill>
            </a:endParaRPr>
          </a:p>
          <a:p>
            <a:pPr indent="-228600" lvl="0" marL="457200" rtl="0" algn="l">
              <a:lnSpc>
                <a:spcPct val="115000"/>
              </a:lnSpc>
              <a:spcBef>
                <a:spcPts val="1600"/>
              </a:spcBef>
              <a:spcAft>
                <a:spcPts val="0"/>
              </a:spcAft>
              <a:buClr>
                <a:schemeClr val="dk2"/>
              </a:buClr>
              <a:buSzPts val="1800"/>
              <a:buNone/>
            </a:pPr>
            <a:r>
              <a:rPr lang="en-US" sz="1800">
                <a:solidFill>
                  <a:schemeClr val="dk2"/>
                </a:solidFill>
              </a:rPr>
              <a:t>Schwab argued these technological changes are drastically altering how individuals, companies and governments operate, ultimately leading to a </a:t>
            </a:r>
            <a:r>
              <a:rPr b="1" lang="en-US" sz="1800">
                <a:solidFill>
                  <a:schemeClr val="dk2"/>
                </a:solidFill>
              </a:rPr>
              <a:t>societal transformation</a:t>
            </a:r>
            <a:r>
              <a:rPr lang="en-US" sz="1800">
                <a:solidFill>
                  <a:schemeClr val="dk2"/>
                </a:solidFill>
              </a:rPr>
              <a:t> similar to previous industrial revolutions.</a:t>
            </a:r>
            <a:endParaRPr sz="1800">
              <a:solidFill>
                <a:schemeClr val="dk2"/>
              </a:solidFill>
            </a:endParaRPr>
          </a:p>
          <a:p>
            <a:pPr indent="0" lvl="0" marL="0" rtl="0" algn="l">
              <a:lnSpc>
                <a:spcPct val="100000"/>
              </a:lnSpc>
              <a:spcBef>
                <a:spcPts val="160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7694e86741_0_75: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6" name="Google Shape;116;g7694e86741_0_7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7694e86741_0_13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 name="Google Shape;122;g7694e86741_0_1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7694e86741_0_193: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8" name="Google Shape;128;g7694e86741_0_19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4" name="Google Shape;134;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694e86741_0_2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0" name="Google Shape;140;g7694e86741_0_26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1" name="Google Shape;141;g7694e86741_0_26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id="16" name="Google Shape;16;p35"/>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35"/>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9" name="Shape 69"/>
        <p:cNvGrpSpPr/>
        <p:nvPr/>
      </p:nvGrpSpPr>
      <p:grpSpPr>
        <a:xfrm>
          <a:off x="0" y="0"/>
          <a:ext cx="0" cy="0"/>
          <a:chOff x="0" y="0"/>
          <a:chExt cx="0" cy="0"/>
        </a:xfrm>
      </p:grpSpPr>
      <p:sp>
        <p:nvSpPr>
          <p:cNvPr id="70" name="Google Shape;70;p4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43"/>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2" name="Google Shape;72;p4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73" name="Google Shape;73;p4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4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4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6" name="Shape 76"/>
        <p:cNvGrpSpPr/>
        <p:nvPr/>
      </p:nvGrpSpPr>
      <p:grpSpPr>
        <a:xfrm>
          <a:off x="0" y="0"/>
          <a:ext cx="0" cy="0"/>
          <a:chOff x="0" y="0"/>
          <a:chExt cx="0" cy="0"/>
        </a:xfrm>
      </p:grpSpPr>
      <p:sp>
        <p:nvSpPr>
          <p:cNvPr id="77" name="Google Shape;77;p4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44"/>
          <p:cNvSpPr txBox="1"/>
          <p:nvPr>
            <p:ph idx="1" type="body"/>
          </p:nvPr>
        </p:nvSpPr>
        <p:spPr>
          <a:xfrm rot="5400000">
            <a:off x="2309018"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9" name="Google Shape;79;p4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4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4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82" name="Shape 82"/>
        <p:cNvGrpSpPr/>
        <p:nvPr/>
      </p:nvGrpSpPr>
      <p:grpSpPr>
        <a:xfrm>
          <a:off x="0" y="0"/>
          <a:ext cx="0" cy="0"/>
          <a:chOff x="0" y="0"/>
          <a:chExt cx="0" cy="0"/>
        </a:xfrm>
      </p:grpSpPr>
      <p:sp>
        <p:nvSpPr>
          <p:cNvPr id="83" name="Google Shape;83;p45"/>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45"/>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5" name="Google Shape;85;p4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4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4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 name="Shape 21"/>
        <p:cNvGrpSpPr/>
        <p:nvPr/>
      </p:nvGrpSpPr>
      <p:grpSpPr>
        <a:xfrm>
          <a:off x="0" y="0"/>
          <a:ext cx="0" cy="0"/>
          <a:chOff x="0" y="0"/>
          <a:chExt cx="0" cy="0"/>
        </a:xfrm>
      </p:grpSpPr>
      <p:sp>
        <p:nvSpPr>
          <p:cNvPr id="22" name="Google Shape;22;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5" name="Shape 25"/>
        <p:cNvGrpSpPr/>
        <p:nvPr/>
      </p:nvGrpSpPr>
      <p:grpSpPr>
        <a:xfrm>
          <a:off x="0" y="0"/>
          <a:ext cx="0" cy="0"/>
          <a:chOff x="0" y="0"/>
          <a:chExt cx="0" cy="0"/>
        </a:xfrm>
      </p:grpSpPr>
      <p:sp>
        <p:nvSpPr>
          <p:cNvPr id="26" name="Google Shape;26;g7694e86741_0_71"/>
          <p:cNvSpPr txBox="1"/>
          <p:nvPr>
            <p:ph type="title"/>
          </p:nvPr>
        </p:nvSpPr>
        <p:spPr>
          <a:xfrm>
            <a:off x="311700" y="593367"/>
            <a:ext cx="8520600" cy="763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4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g7694e86741_0_71"/>
          <p:cNvSpPr txBox="1"/>
          <p:nvPr>
            <p:ph idx="1" type="body"/>
          </p:nvPr>
        </p:nvSpPr>
        <p:spPr>
          <a:xfrm>
            <a:off x="311700" y="1536633"/>
            <a:ext cx="8520600" cy="45552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SzPts val="3200"/>
              <a:buChar char="•"/>
              <a:defRPr/>
            </a:lvl1pPr>
            <a:lvl2pPr indent="-406400" lvl="1" marL="914400" algn="l">
              <a:lnSpc>
                <a:spcPct val="100000"/>
              </a:lnSpc>
              <a:spcBef>
                <a:spcPts val="560"/>
              </a:spcBef>
              <a:spcAft>
                <a:spcPts val="0"/>
              </a:spcAft>
              <a:buSzPts val="2800"/>
              <a:buChar char="–"/>
              <a:defRPr/>
            </a:lvl2pPr>
            <a:lvl3pPr indent="-381000" lvl="2" marL="1371600" algn="l">
              <a:lnSpc>
                <a:spcPct val="100000"/>
              </a:lnSpc>
              <a:spcBef>
                <a:spcPts val="480"/>
              </a:spcBef>
              <a:spcAft>
                <a:spcPts val="0"/>
              </a:spcAft>
              <a:buSzPts val="2400"/>
              <a:buChar char="•"/>
              <a:defRPr/>
            </a:lvl3pPr>
            <a:lvl4pPr indent="-355600" lvl="3" marL="1828800" algn="l">
              <a:lnSpc>
                <a:spcPct val="100000"/>
              </a:lnSpc>
              <a:spcBef>
                <a:spcPts val="400"/>
              </a:spcBef>
              <a:spcAft>
                <a:spcPts val="0"/>
              </a:spcAft>
              <a:buSzPts val="2000"/>
              <a:buChar char="–"/>
              <a:defRPr/>
            </a:lvl4pPr>
            <a:lvl5pPr indent="-355600" lvl="4" marL="2286000" algn="l">
              <a:lnSpc>
                <a:spcPct val="100000"/>
              </a:lnSpc>
              <a:spcBef>
                <a:spcPts val="400"/>
              </a:spcBef>
              <a:spcAft>
                <a:spcPts val="0"/>
              </a:spcAft>
              <a:buSzPts val="2000"/>
              <a:buChar char="»"/>
              <a:defRPr/>
            </a:lvl5pPr>
            <a:lvl6pPr indent="-355600" lvl="5" marL="2743200" algn="l">
              <a:lnSpc>
                <a:spcPct val="100000"/>
              </a:lnSpc>
              <a:spcBef>
                <a:spcPts val="400"/>
              </a:spcBef>
              <a:spcAft>
                <a:spcPts val="0"/>
              </a:spcAft>
              <a:buSzPts val="2000"/>
              <a:buChar char="•"/>
              <a:defRPr/>
            </a:lvl6pPr>
            <a:lvl7pPr indent="-355600" lvl="6" marL="3200400" algn="l">
              <a:lnSpc>
                <a:spcPct val="100000"/>
              </a:lnSpc>
              <a:spcBef>
                <a:spcPts val="400"/>
              </a:spcBef>
              <a:spcAft>
                <a:spcPts val="0"/>
              </a:spcAft>
              <a:buSzPts val="2000"/>
              <a:buChar char="•"/>
              <a:defRPr/>
            </a:lvl7pPr>
            <a:lvl8pPr indent="-355600" lvl="7" marL="3657600" algn="l">
              <a:lnSpc>
                <a:spcPct val="100000"/>
              </a:lnSpc>
              <a:spcBef>
                <a:spcPts val="400"/>
              </a:spcBef>
              <a:spcAft>
                <a:spcPts val="0"/>
              </a:spcAft>
              <a:buSzPts val="2000"/>
              <a:buChar char="•"/>
              <a:defRPr/>
            </a:lvl8pPr>
            <a:lvl9pPr indent="-355600" lvl="8" marL="4114800" algn="l">
              <a:lnSpc>
                <a:spcPct val="100000"/>
              </a:lnSpc>
              <a:spcBef>
                <a:spcPts val="400"/>
              </a:spcBef>
              <a:spcAft>
                <a:spcPts val="0"/>
              </a:spcAft>
              <a:buSzPts val="2000"/>
              <a:buChar char="•"/>
              <a:defRPr/>
            </a:lvl9pPr>
          </a:lstStyle>
          <a:p/>
        </p:txBody>
      </p:sp>
      <p:sp>
        <p:nvSpPr>
          <p:cNvPr id="28" name="Google Shape;28;g7694e86741_0_71"/>
          <p:cNvSpPr txBox="1"/>
          <p:nvPr>
            <p:ph idx="12" type="sldNum"/>
          </p:nvPr>
        </p:nvSpPr>
        <p:spPr>
          <a:xfrm>
            <a:off x="8472458" y="6217622"/>
            <a:ext cx="548700" cy="524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9" name="Shape 29"/>
        <p:cNvGrpSpPr/>
        <p:nvPr/>
      </p:nvGrpSpPr>
      <p:grpSpPr>
        <a:xfrm>
          <a:off x="0" y="0"/>
          <a:ext cx="0" cy="0"/>
          <a:chOff x="0" y="0"/>
          <a:chExt cx="0" cy="0"/>
        </a:xfrm>
      </p:grpSpPr>
      <p:sp>
        <p:nvSpPr>
          <p:cNvPr id="30" name="Google Shape;30;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2" name="Google Shape;32;p3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3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3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Google Shape;36;p3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3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40" name="Shape 40"/>
        <p:cNvGrpSpPr/>
        <p:nvPr/>
      </p:nvGrpSpPr>
      <p:grpSpPr>
        <a:xfrm>
          <a:off x="0" y="0"/>
          <a:ext cx="0" cy="0"/>
          <a:chOff x="0" y="0"/>
          <a:chExt cx="0" cy="0"/>
        </a:xfrm>
      </p:grpSpPr>
      <p:sp>
        <p:nvSpPr>
          <p:cNvPr id="41" name="Google Shape;41;p3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3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43" name="Google Shape;43;p3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3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3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46" name="Shape 46"/>
        <p:cNvGrpSpPr/>
        <p:nvPr/>
      </p:nvGrpSpPr>
      <p:grpSpPr>
        <a:xfrm>
          <a:off x="0" y="0"/>
          <a:ext cx="0" cy="0"/>
          <a:chOff x="0" y="0"/>
          <a:chExt cx="0" cy="0"/>
        </a:xfrm>
      </p:grpSpPr>
      <p:sp>
        <p:nvSpPr>
          <p:cNvPr id="47" name="Google Shape;47;p4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40"/>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9" name="Google Shape;49;p40"/>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50" name="Google Shape;50;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53" name="Shape 53"/>
        <p:cNvGrpSpPr/>
        <p:nvPr/>
      </p:nvGrpSpPr>
      <p:grpSpPr>
        <a:xfrm>
          <a:off x="0" y="0"/>
          <a:ext cx="0" cy="0"/>
          <a:chOff x="0" y="0"/>
          <a:chExt cx="0" cy="0"/>
        </a:xfrm>
      </p:grpSpPr>
      <p:sp>
        <p:nvSpPr>
          <p:cNvPr id="54" name="Google Shape;54;p4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41"/>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6" name="Google Shape;56;p41"/>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7" name="Google Shape;57;p41"/>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8" name="Google Shape;58;p41"/>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9" name="Google Shape;59;p4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4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4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62" name="Shape 62"/>
        <p:cNvGrpSpPr/>
        <p:nvPr/>
      </p:nvGrpSpPr>
      <p:grpSpPr>
        <a:xfrm>
          <a:off x="0" y="0"/>
          <a:ext cx="0" cy="0"/>
          <a:chOff x="0" y="0"/>
          <a:chExt cx="0" cy="0"/>
        </a:xfrm>
      </p:grpSpPr>
      <p:sp>
        <p:nvSpPr>
          <p:cNvPr id="63" name="Google Shape;63;p4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4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5" name="Google Shape;65;p4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6" name="Google Shape;66;p4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4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4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3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hyperlink" Target="http://www.facebook.com/ziakhan" TargetMode="External"/><Relationship Id="rId5" Type="http://schemas.openxmlformats.org/officeDocument/2006/relationships/hyperlink" Target="http://www.piaic.org" TargetMode="External"/><Relationship Id="rId6" Type="http://schemas.openxmlformats.org/officeDocument/2006/relationships/hyperlink" Target="http://www.facebook.com/groups/piaic/"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www.andrewng.org"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www.youtube.com/watch?v=v9rZOa3CUC8" TargetMode="Externa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 Id="rId3" Type="http://schemas.openxmlformats.org/officeDocument/2006/relationships/hyperlink" Target="http://www.piaic.or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pic>
        <p:nvPicPr>
          <p:cNvPr descr="PIAIC_Official_Logo.png" id="93" name="Google Shape;93;p1"/>
          <p:cNvPicPr preferRelativeResize="0"/>
          <p:nvPr/>
        </p:nvPicPr>
        <p:blipFill rotWithShape="1">
          <a:blip r:embed="rId3">
            <a:alphaModFix/>
          </a:blip>
          <a:srcRect b="0" l="0" r="0" t="0"/>
          <a:stretch/>
        </p:blipFill>
        <p:spPr>
          <a:xfrm>
            <a:off x="3729088" y="334566"/>
            <a:ext cx="1615581" cy="2218411"/>
          </a:xfrm>
          <a:prstGeom prst="rect">
            <a:avLst/>
          </a:prstGeom>
          <a:noFill/>
          <a:ln>
            <a:noFill/>
          </a:ln>
        </p:spPr>
      </p:pic>
      <p:sp>
        <p:nvSpPr>
          <p:cNvPr id="94" name="Google Shape;94;p1"/>
          <p:cNvSpPr txBox="1"/>
          <p:nvPr>
            <p:ph type="ctrTitle"/>
          </p:nvPr>
        </p:nvSpPr>
        <p:spPr>
          <a:xfrm>
            <a:off x="685800" y="2712975"/>
            <a:ext cx="7772400" cy="1470025"/>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959"/>
              <a:buFont typeface="Calibri"/>
              <a:buNone/>
            </a:pPr>
            <a:r>
              <a:rPr lang="en-US" sz="3959"/>
              <a:t>Presidential Initiative for Artificial Intelligence and Computing (PIAIC)</a:t>
            </a:r>
            <a:br>
              <a:rPr lang="en-US" sz="3959"/>
            </a:br>
            <a:r>
              <a:rPr i="1" lang="en-US" sz="3600"/>
              <a:t>A Nation Building Project </a:t>
            </a:r>
            <a:endParaRPr i="1" sz="3600"/>
          </a:p>
        </p:txBody>
      </p:sp>
      <p:sp>
        <p:nvSpPr>
          <p:cNvPr id="95" name="Google Shape;95;p1"/>
          <p:cNvSpPr txBox="1"/>
          <p:nvPr>
            <p:ph idx="1" type="subTitle"/>
          </p:nvPr>
        </p:nvSpPr>
        <p:spPr>
          <a:xfrm>
            <a:off x="1106950" y="4050326"/>
            <a:ext cx="7281300" cy="2039400"/>
          </a:xfrm>
          <a:prstGeom prst="rect">
            <a:avLst/>
          </a:prstGeom>
          <a:noFill/>
          <a:ln>
            <a:noFill/>
          </a:ln>
        </p:spPr>
        <p:txBody>
          <a:bodyPr anchorCtr="0" anchor="t" bIns="45700" lIns="91425" spcFirstLastPara="1" rIns="91425" wrap="square" tIns="45700">
            <a:normAutofit/>
          </a:bodyPr>
          <a:lstStyle/>
          <a:p>
            <a:pPr indent="0" lvl="0" marL="0" rtl="0" algn="ctr">
              <a:lnSpc>
                <a:spcPct val="80000"/>
              </a:lnSpc>
              <a:spcBef>
                <a:spcPts val="0"/>
              </a:spcBef>
              <a:spcAft>
                <a:spcPts val="0"/>
              </a:spcAft>
              <a:buClr>
                <a:srgbClr val="888888"/>
              </a:buClr>
              <a:buSzPts val="2480"/>
              <a:buNone/>
            </a:pPr>
            <a:r>
              <a:t/>
            </a:r>
            <a:endParaRPr b="1" sz="2480"/>
          </a:p>
          <a:p>
            <a:pPr indent="0" lvl="0" marL="0" rtl="0" algn="ctr">
              <a:lnSpc>
                <a:spcPct val="80000"/>
              </a:lnSpc>
              <a:spcBef>
                <a:spcPts val="496"/>
              </a:spcBef>
              <a:spcAft>
                <a:spcPts val="0"/>
              </a:spcAft>
              <a:buClr>
                <a:srgbClr val="888888"/>
              </a:buClr>
              <a:buSzPts val="2480"/>
              <a:buNone/>
            </a:pPr>
            <a:r>
              <a:rPr b="1" lang="en-US" sz="2480"/>
              <a:t>Zia U. Khan (Mobile: 0300-826-3374)</a:t>
            </a:r>
            <a:endParaRPr b="1" sz="2480"/>
          </a:p>
          <a:p>
            <a:pPr indent="0" lvl="0" marL="0" rtl="0" algn="ctr">
              <a:lnSpc>
                <a:spcPct val="80000"/>
              </a:lnSpc>
              <a:spcBef>
                <a:spcPts val="496"/>
              </a:spcBef>
              <a:spcAft>
                <a:spcPts val="0"/>
              </a:spcAft>
              <a:buClr>
                <a:srgbClr val="888888"/>
              </a:buClr>
              <a:buSzPts val="2480"/>
              <a:buNone/>
            </a:pPr>
            <a:r>
              <a:rPr b="1" lang="en-US" sz="2480" u="sng">
                <a:solidFill>
                  <a:schemeClr val="hlink"/>
                </a:solidFill>
                <a:hlinkClick r:id="rId4"/>
              </a:rPr>
              <a:t>www.facebook.com/ziakhan</a:t>
            </a:r>
            <a:r>
              <a:rPr b="1" lang="en-US" sz="2480"/>
              <a:t> </a:t>
            </a:r>
            <a:endParaRPr b="1" sz="2480"/>
          </a:p>
          <a:p>
            <a:pPr indent="0" lvl="0" marL="0" rtl="0" algn="ctr">
              <a:lnSpc>
                <a:spcPct val="80000"/>
              </a:lnSpc>
              <a:spcBef>
                <a:spcPts val="496"/>
              </a:spcBef>
              <a:spcAft>
                <a:spcPts val="0"/>
              </a:spcAft>
              <a:buClr>
                <a:srgbClr val="888888"/>
              </a:buClr>
              <a:buSzPts val="2480"/>
              <a:buNone/>
            </a:pPr>
            <a:r>
              <a:rPr b="1" lang="en-US" sz="2480"/>
              <a:t>MS, MBA, MAC, MA, CPA, CMA</a:t>
            </a:r>
            <a:endParaRPr/>
          </a:p>
          <a:p>
            <a:pPr indent="0" lvl="0" marL="0" rtl="0" algn="ctr">
              <a:lnSpc>
                <a:spcPct val="80000"/>
              </a:lnSpc>
              <a:spcBef>
                <a:spcPts val="496"/>
              </a:spcBef>
              <a:spcAft>
                <a:spcPts val="0"/>
              </a:spcAft>
              <a:buClr>
                <a:srgbClr val="888888"/>
              </a:buClr>
              <a:buSzPts val="2480"/>
              <a:buNone/>
            </a:pPr>
            <a:r>
              <a:rPr b="1" lang="en-US" sz="2480"/>
              <a:t>COO PIAIC</a:t>
            </a:r>
            <a:endParaRPr/>
          </a:p>
          <a:p>
            <a:pPr indent="0" lvl="0" marL="0" rtl="0" algn="ctr">
              <a:lnSpc>
                <a:spcPct val="80000"/>
              </a:lnSpc>
              <a:spcBef>
                <a:spcPts val="496"/>
              </a:spcBef>
              <a:spcAft>
                <a:spcPts val="0"/>
              </a:spcAft>
              <a:buClr>
                <a:srgbClr val="888888"/>
              </a:buClr>
              <a:buSzPts val="2480"/>
              <a:buNone/>
            </a:pPr>
            <a:r>
              <a:rPr b="1" lang="en-US" sz="2480" u="sng">
                <a:solidFill>
                  <a:schemeClr val="hlink"/>
                </a:solidFill>
                <a:hlinkClick r:id="rId5"/>
              </a:rPr>
              <a:t>www.piaic.org</a:t>
            </a:r>
            <a:endParaRPr b="1" sz="2480"/>
          </a:p>
          <a:p>
            <a:pPr indent="0" lvl="0" marL="0" rtl="0" algn="ctr">
              <a:lnSpc>
                <a:spcPct val="80000"/>
              </a:lnSpc>
              <a:spcBef>
                <a:spcPts val="496"/>
              </a:spcBef>
              <a:spcAft>
                <a:spcPts val="0"/>
              </a:spcAft>
              <a:buClr>
                <a:srgbClr val="888888"/>
              </a:buClr>
              <a:buSzPts val="2480"/>
              <a:buNone/>
            </a:pPr>
            <a:r>
              <a:rPr b="1" lang="en-US" sz="2480" u="sng">
                <a:solidFill>
                  <a:schemeClr val="hlink"/>
                </a:solidFill>
                <a:hlinkClick r:id="rId6"/>
              </a:rPr>
              <a:t>www.facebook.com/groups/piaic/</a:t>
            </a:r>
            <a:r>
              <a:rPr b="1" lang="en-US" sz="2480"/>
              <a:t> </a:t>
            </a:r>
            <a:endParaRPr b="1" sz="248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4"/>
          <p:cNvSpPr txBox="1"/>
          <p:nvPr>
            <p:ph type="title"/>
          </p:nvPr>
        </p:nvSpPr>
        <p:spPr>
          <a:xfrm>
            <a:off x="457200" y="395149"/>
            <a:ext cx="8229600" cy="17256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959"/>
              <a:buFont typeface="Calibri"/>
              <a:buNone/>
            </a:pPr>
            <a:r>
              <a:rPr lang="en-US" sz="3959"/>
              <a:t>Given the Seriousness of the Situation Presidential Initiative was Required: December 2018</a:t>
            </a:r>
            <a:endParaRPr sz="3959"/>
          </a:p>
        </p:txBody>
      </p:sp>
      <p:pic>
        <p:nvPicPr>
          <p:cNvPr id="151" name="Google Shape;151;p24"/>
          <p:cNvPicPr preferRelativeResize="0"/>
          <p:nvPr/>
        </p:nvPicPr>
        <p:blipFill rotWithShape="1">
          <a:blip r:embed="rId3">
            <a:alphaModFix/>
          </a:blip>
          <a:srcRect b="0" l="0" r="0" t="0"/>
          <a:stretch/>
        </p:blipFill>
        <p:spPr>
          <a:xfrm>
            <a:off x="5825647" y="2230932"/>
            <a:ext cx="3195319" cy="4189730"/>
          </a:xfrm>
          <a:prstGeom prst="rect">
            <a:avLst/>
          </a:prstGeom>
          <a:noFill/>
          <a:ln>
            <a:noFill/>
          </a:ln>
        </p:spPr>
      </p:pic>
      <p:pic>
        <p:nvPicPr>
          <p:cNvPr id="152" name="Google Shape;152;p24"/>
          <p:cNvPicPr preferRelativeResize="0"/>
          <p:nvPr/>
        </p:nvPicPr>
        <p:blipFill rotWithShape="1">
          <a:blip r:embed="rId4">
            <a:alphaModFix/>
          </a:blip>
          <a:srcRect b="0" l="0" r="0" t="0"/>
          <a:stretch/>
        </p:blipFill>
        <p:spPr>
          <a:xfrm>
            <a:off x="439043" y="2526173"/>
            <a:ext cx="5321165" cy="353077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959"/>
              <a:buFont typeface="Calibri"/>
              <a:buNone/>
            </a:pPr>
            <a:r>
              <a:rPr lang="en-US" sz="3959"/>
              <a:t>PIAIC Strategy: </a:t>
            </a:r>
            <a:br>
              <a:rPr lang="en-US" sz="3959"/>
            </a:br>
            <a:r>
              <a:rPr lang="en-US" sz="3959"/>
              <a:t>Start a Grassroots 4IR Movement</a:t>
            </a:r>
            <a:endParaRPr sz="3959"/>
          </a:p>
        </p:txBody>
      </p:sp>
      <p:sp>
        <p:nvSpPr>
          <p:cNvPr id="158" name="Google Shape;158;p1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Clr>
                <a:schemeClr val="dk1"/>
              </a:buClr>
              <a:buSzPts val="2960"/>
              <a:buChar char="•"/>
            </a:pPr>
            <a:r>
              <a:rPr lang="en-US" sz="2960"/>
              <a:t>One of the main competitive advantages of Pakistan is our young population, however, they lack the skills to compete in the  high-tech global economy. </a:t>
            </a:r>
            <a:endParaRPr sz="2960"/>
          </a:p>
          <a:p>
            <a:pPr indent="-342900" lvl="0" marL="342900" rtl="0" algn="l">
              <a:lnSpc>
                <a:spcPct val="90000"/>
              </a:lnSpc>
              <a:spcBef>
                <a:spcPts val="592"/>
              </a:spcBef>
              <a:spcAft>
                <a:spcPts val="0"/>
              </a:spcAft>
              <a:buClr>
                <a:schemeClr val="dk1"/>
              </a:buClr>
              <a:buSzPts val="2960"/>
              <a:buChar char="•"/>
            </a:pPr>
            <a:r>
              <a:rPr lang="en-US" sz="2960"/>
              <a:t>We should train hundreds of thousands of skilled 4IR developers and experts throughout Pakistan. </a:t>
            </a:r>
            <a:endParaRPr sz="2960"/>
          </a:p>
          <a:p>
            <a:pPr indent="-342900" lvl="0" marL="342900" rtl="0" algn="l">
              <a:lnSpc>
                <a:spcPct val="90000"/>
              </a:lnSpc>
              <a:spcBef>
                <a:spcPts val="592"/>
              </a:spcBef>
              <a:spcAft>
                <a:spcPts val="0"/>
              </a:spcAft>
              <a:buClr>
                <a:schemeClr val="dk1"/>
              </a:buClr>
              <a:buSzPts val="2960"/>
              <a:buChar char="•"/>
            </a:pPr>
            <a:r>
              <a:rPr lang="en-US" sz="2960"/>
              <a:t>This will be the beginning of the transformation of Pakistan into a high-tech nation. It will also alleviate the severe unemployment of educated youth in Pakistan.</a:t>
            </a:r>
            <a:endParaRPr/>
          </a:p>
          <a:p>
            <a:pPr indent="-154940" lvl="0" marL="342900" rtl="0" algn="l">
              <a:lnSpc>
                <a:spcPct val="90000"/>
              </a:lnSpc>
              <a:spcBef>
                <a:spcPts val="592"/>
              </a:spcBef>
              <a:spcAft>
                <a:spcPts val="0"/>
              </a:spcAft>
              <a:buClr>
                <a:schemeClr val="dk1"/>
              </a:buClr>
              <a:buSzPts val="2960"/>
              <a:buNone/>
            </a:pPr>
            <a:r>
              <a:t/>
            </a:r>
            <a:endParaRPr sz="296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959"/>
              <a:buFont typeface="Calibri"/>
              <a:buNone/>
            </a:pPr>
            <a:r>
              <a:rPr lang="en-US" sz="3959"/>
              <a:t>PIAIC Strategy: </a:t>
            </a:r>
            <a:br>
              <a:rPr lang="en-US" sz="3959"/>
            </a:br>
            <a:r>
              <a:rPr lang="en-US" sz="3959"/>
              <a:t>Adopt Leapfrog Strategy</a:t>
            </a:r>
            <a:endParaRPr sz="3959"/>
          </a:p>
        </p:txBody>
      </p:sp>
      <p:sp>
        <p:nvSpPr>
          <p:cNvPr id="164" name="Google Shape;164;p20"/>
          <p:cNvSpPr txBox="1"/>
          <p:nvPr>
            <p:ph idx="1" type="body"/>
          </p:nvPr>
        </p:nvSpPr>
        <p:spPr>
          <a:xfrm>
            <a:off x="457200" y="1600200"/>
            <a:ext cx="8229600" cy="4923900"/>
          </a:xfrm>
          <a:prstGeom prst="rect">
            <a:avLst/>
          </a:prstGeom>
          <a:noFill/>
          <a:ln>
            <a:noFill/>
          </a:ln>
        </p:spPr>
        <p:txBody>
          <a:bodyPr anchorCtr="0" anchor="t" bIns="45700" lIns="91425" spcFirstLastPara="1" rIns="91425" wrap="square" tIns="45700">
            <a:normAutofit/>
          </a:bodyPr>
          <a:lstStyle/>
          <a:p>
            <a:pPr indent="-342900" lvl="0" marL="342900" rtl="0" algn="l">
              <a:lnSpc>
                <a:spcPct val="80000"/>
              </a:lnSpc>
              <a:spcBef>
                <a:spcPts val="0"/>
              </a:spcBef>
              <a:spcAft>
                <a:spcPts val="0"/>
              </a:spcAft>
              <a:buClr>
                <a:schemeClr val="dk1"/>
              </a:buClr>
              <a:buSzPts val="2720"/>
              <a:buChar char="•"/>
            </a:pPr>
            <a:r>
              <a:rPr lang="en-US" sz="2720"/>
              <a:t>Leapfrog strategy proposed by Andrew Ng (</a:t>
            </a:r>
            <a:r>
              <a:rPr lang="en-US" sz="2720" u="sng">
                <a:solidFill>
                  <a:schemeClr val="hlink"/>
                </a:solidFill>
                <a:hlinkClick r:id="rId3"/>
              </a:rPr>
              <a:t>https://www.andrewng.org</a:t>
            </a:r>
            <a:r>
              <a:rPr lang="en-US" sz="2720"/>
              <a:t>) a Chinese English computer scientist, executive, investor, and entrepreneur, who co-founded and led the Google Brain team and was also a VP &amp; Chief Scientist at Baidu. Currently he is an adjunct professor at Stanford University. </a:t>
            </a:r>
            <a:endParaRPr sz="2720"/>
          </a:p>
          <a:p>
            <a:pPr indent="-342900" lvl="0" marL="342900" rtl="0" algn="l">
              <a:lnSpc>
                <a:spcPct val="80000"/>
              </a:lnSpc>
              <a:spcBef>
                <a:spcPts val="544"/>
              </a:spcBef>
              <a:spcAft>
                <a:spcPts val="0"/>
              </a:spcAft>
              <a:buClr>
                <a:schemeClr val="dk1"/>
              </a:buClr>
              <a:buSzPts val="2720"/>
              <a:buChar char="•"/>
            </a:pPr>
            <a:r>
              <a:rPr lang="en-US" sz="2720"/>
              <a:t>He has created a strategy for developing countries that have fallen behind in the technology race. The idea is to skip over the intermediary technologies and leapfrog into the future by adopting AI and latest technologies. With this approach, it is possible to achieve exponential growth in a shorter period of time.</a:t>
            </a:r>
            <a:endParaRPr sz="272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1"/>
          <p:cNvSpPr txBox="1"/>
          <p:nvPr>
            <p:ph type="title"/>
          </p:nvPr>
        </p:nvSpPr>
        <p:spPr>
          <a:xfrm>
            <a:off x="457200" y="5032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959"/>
              <a:buFont typeface="Calibri"/>
              <a:buNone/>
            </a:pPr>
            <a:r>
              <a:rPr lang="en-US" sz="3959"/>
              <a:t>PIAIC Strategy: </a:t>
            </a:r>
            <a:br>
              <a:rPr lang="en-US" sz="3959"/>
            </a:br>
            <a:r>
              <a:rPr lang="en-US" sz="3959"/>
              <a:t>Focus on Selected Fourth Industrial Revolution (4IR) Technologies</a:t>
            </a:r>
            <a:endParaRPr sz="3959"/>
          </a:p>
        </p:txBody>
      </p:sp>
      <p:sp>
        <p:nvSpPr>
          <p:cNvPr id="170" name="Google Shape;170;p21"/>
          <p:cNvSpPr txBox="1"/>
          <p:nvPr>
            <p:ph idx="1" type="body"/>
          </p:nvPr>
        </p:nvSpPr>
        <p:spPr>
          <a:xfrm>
            <a:off x="457200" y="2026867"/>
            <a:ext cx="8229600" cy="4526100"/>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3200"/>
              <a:buFont typeface="Calibri"/>
              <a:buAutoNum type="arabicPeriod"/>
            </a:pPr>
            <a:r>
              <a:rPr lang="en-US"/>
              <a:t>Artificial Intelligence (AI)</a:t>
            </a:r>
            <a:endParaRPr/>
          </a:p>
          <a:p>
            <a:pPr indent="-514350" lvl="0" marL="514350" rtl="0" algn="l">
              <a:lnSpc>
                <a:spcPct val="90000"/>
              </a:lnSpc>
              <a:spcBef>
                <a:spcPts val="640"/>
              </a:spcBef>
              <a:spcAft>
                <a:spcPts val="0"/>
              </a:spcAft>
              <a:buClr>
                <a:schemeClr val="dk1"/>
              </a:buClr>
              <a:buSzPts val="3200"/>
              <a:buFont typeface="Calibri"/>
              <a:buAutoNum type="arabicPeriod"/>
            </a:pPr>
            <a:r>
              <a:rPr lang="en-US"/>
              <a:t>Internet of Things (IoT)</a:t>
            </a:r>
            <a:endParaRPr/>
          </a:p>
          <a:p>
            <a:pPr indent="-514350" lvl="0" marL="514350" rtl="0" algn="l">
              <a:lnSpc>
                <a:spcPct val="90000"/>
              </a:lnSpc>
              <a:spcBef>
                <a:spcPts val="640"/>
              </a:spcBef>
              <a:spcAft>
                <a:spcPts val="0"/>
              </a:spcAft>
              <a:buClr>
                <a:schemeClr val="dk1"/>
              </a:buClr>
              <a:buSzPts val="3200"/>
              <a:buFont typeface="Calibri"/>
              <a:buAutoNum type="arabicPeriod"/>
            </a:pPr>
            <a:r>
              <a:rPr lang="en-US"/>
              <a:t>Cyber Ops and Security </a:t>
            </a:r>
            <a:endParaRPr/>
          </a:p>
          <a:p>
            <a:pPr indent="-514350" lvl="0" marL="514350" rtl="0" algn="l">
              <a:lnSpc>
                <a:spcPct val="90000"/>
              </a:lnSpc>
              <a:spcBef>
                <a:spcPts val="640"/>
              </a:spcBef>
              <a:spcAft>
                <a:spcPts val="0"/>
              </a:spcAft>
              <a:buClr>
                <a:schemeClr val="dk1"/>
              </a:buClr>
              <a:buSzPts val="3200"/>
              <a:buFont typeface="Calibri"/>
              <a:buAutoNum type="arabicPeriod"/>
            </a:pPr>
            <a:r>
              <a:rPr lang="en-US"/>
              <a:t>Cloud Native &amp; Mobile Computing</a:t>
            </a:r>
            <a:endParaRPr/>
          </a:p>
          <a:p>
            <a:pPr indent="-514350" lvl="0" marL="514350" rtl="0" algn="l">
              <a:lnSpc>
                <a:spcPct val="90000"/>
              </a:lnSpc>
              <a:spcBef>
                <a:spcPts val="640"/>
              </a:spcBef>
              <a:spcAft>
                <a:spcPts val="0"/>
              </a:spcAft>
              <a:buClr>
                <a:schemeClr val="dk1"/>
              </a:buClr>
              <a:buSzPts val="3200"/>
              <a:buFont typeface="Calibri"/>
              <a:buAutoNum type="arabicPeriod"/>
            </a:pPr>
            <a:r>
              <a:rPr lang="en-US"/>
              <a:t>Blockchain</a:t>
            </a:r>
            <a:endParaRPr/>
          </a:p>
          <a:p>
            <a:pPr indent="-514350" lvl="0" marL="514350" rtl="0" algn="l">
              <a:lnSpc>
                <a:spcPct val="90000"/>
              </a:lnSpc>
              <a:spcBef>
                <a:spcPts val="640"/>
              </a:spcBef>
              <a:spcAft>
                <a:spcPts val="0"/>
              </a:spcAft>
              <a:buClr>
                <a:schemeClr val="dk1"/>
              </a:buClr>
              <a:buSzPts val="3200"/>
              <a:buFont typeface="Calibri"/>
              <a:buAutoNum type="arabicPeriod"/>
            </a:pPr>
            <a:r>
              <a:rPr lang="en-US"/>
              <a:t>5G and SDN &amp; NFV for Networking</a:t>
            </a:r>
            <a:endParaRPr/>
          </a:p>
          <a:p>
            <a:pPr indent="-514350" lvl="0" marL="514350" rtl="0" algn="l">
              <a:lnSpc>
                <a:spcPct val="90000"/>
              </a:lnSpc>
              <a:spcBef>
                <a:spcPts val="640"/>
              </a:spcBef>
              <a:spcAft>
                <a:spcPts val="0"/>
              </a:spcAft>
              <a:buClr>
                <a:schemeClr val="dk1"/>
              </a:buClr>
              <a:buSzPts val="3200"/>
              <a:buFont typeface="Calibri"/>
              <a:buAutoNum type="arabicPeriod"/>
            </a:pPr>
            <a:r>
              <a:rPr lang="en-US"/>
              <a:t>Quantum Computing</a:t>
            </a:r>
            <a:endParaRPr/>
          </a:p>
          <a:p>
            <a:pPr indent="-514350" lvl="0" marL="514350" rtl="0" algn="l">
              <a:lnSpc>
                <a:spcPct val="90000"/>
              </a:lnSpc>
              <a:spcBef>
                <a:spcPts val="640"/>
              </a:spcBef>
              <a:spcAft>
                <a:spcPts val="0"/>
              </a:spcAft>
              <a:buClr>
                <a:schemeClr val="dk1"/>
              </a:buClr>
              <a:buSzPts val="3200"/>
              <a:buFont typeface="Calibri"/>
              <a:buAutoNum type="arabicPeriod"/>
            </a:pPr>
            <a:r>
              <a:rPr lang="en-US"/>
              <a:t>DevOps</a:t>
            </a:r>
            <a:endParaRPr/>
          </a:p>
          <a:p>
            <a:pPr indent="-139700" lvl="0" marL="342900" rtl="0" algn="l">
              <a:lnSpc>
                <a:spcPct val="90000"/>
              </a:lnSpc>
              <a:spcBef>
                <a:spcPts val="640"/>
              </a:spcBef>
              <a:spcAft>
                <a:spcPts val="0"/>
              </a:spcAft>
              <a:buClr>
                <a:schemeClr val="dk1"/>
              </a:buClr>
              <a:buSzPts val="32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959"/>
              <a:buFont typeface="Calibri"/>
              <a:buNone/>
            </a:pPr>
            <a:r>
              <a:rPr lang="en-US" sz="3959"/>
              <a:t>PIAIC Strategy: </a:t>
            </a:r>
            <a:br>
              <a:rPr lang="en-US" sz="3959"/>
            </a:br>
            <a:r>
              <a:rPr lang="en-US" sz="3959"/>
              <a:t>Focus on Innovation Leadership</a:t>
            </a:r>
            <a:endParaRPr sz="3959"/>
          </a:p>
        </p:txBody>
      </p:sp>
      <p:sp>
        <p:nvSpPr>
          <p:cNvPr id="176" name="Google Shape;176;p22"/>
          <p:cNvSpPr txBox="1"/>
          <p:nvPr>
            <p:ph idx="1" type="body"/>
          </p:nvPr>
        </p:nvSpPr>
        <p:spPr>
          <a:xfrm>
            <a:off x="457200" y="1600201"/>
            <a:ext cx="8229600" cy="1918366"/>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Design Thinking</a:t>
            </a:r>
            <a:endParaRPr/>
          </a:p>
          <a:p>
            <a:pPr indent="-342900" lvl="0" marL="342900" rtl="0" algn="l">
              <a:lnSpc>
                <a:spcPct val="100000"/>
              </a:lnSpc>
              <a:spcBef>
                <a:spcPts val="640"/>
              </a:spcBef>
              <a:spcAft>
                <a:spcPts val="0"/>
              </a:spcAft>
              <a:buClr>
                <a:schemeClr val="dk1"/>
              </a:buClr>
              <a:buSzPts val="3200"/>
              <a:buChar char="•"/>
            </a:pPr>
            <a:r>
              <a:rPr lang="en-US"/>
              <a:t>Lean Startup</a:t>
            </a:r>
            <a:endParaRPr/>
          </a:p>
          <a:p>
            <a:pPr indent="-342900" lvl="0" marL="342900" rtl="0" algn="l">
              <a:lnSpc>
                <a:spcPct val="100000"/>
              </a:lnSpc>
              <a:spcBef>
                <a:spcPts val="640"/>
              </a:spcBef>
              <a:spcAft>
                <a:spcPts val="0"/>
              </a:spcAft>
              <a:buClr>
                <a:schemeClr val="dk1"/>
              </a:buClr>
              <a:buSzPts val="3200"/>
              <a:buChar char="•"/>
            </a:pPr>
            <a:r>
              <a:rPr lang="en-US"/>
              <a:t>Agile Project Management</a:t>
            </a:r>
            <a:endParaRPr/>
          </a:p>
        </p:txBody>
      </p:sp>
      <p:pic>
        <p:nvPicPr>
          <p:cNvPr id="177" name="Google Shape;177;p22"/>
          <p:cNvPicPr preferRelativeResize="0"/>
          <p:nvPr/>
        </p:nvPicPr>
        <p:blipFill rotWithShape="1">
          <a:blip r:embed="rId3">
            <a:alphaModFix/>
          </a:blip>
          <a:srcRect b="0" l="0" r="0" t="0"/>
          <a:stretch/>
        </p:blipFill>
        <p:spPr>
          <a:xfrm>
            <a:off x="1549732" y="3414094"/>
            <a:ext cx="5942580" cy="33427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959"/>
              <a:buFont typeface="Calibri"/>
              <a:buNone/>
            </a:pPr>
            <a:r>
              <a:rPr lang="en-US" sz="3959"/>
              <a:t>PIAIC Strategy:</a:t>
            </a:r>
            <a:br>
              <a:rPr lang="en-US" sz="3959"/>
            </a:br>
            <a:r>
              <a:rPr lang="en-US" sz="3959"/>
              <a:t>Only Use Open Source Technologies</a:t>
            </a:r>
            <a:endParaRPr sz="3959"/>
          </a:p>
        </p:txBody>
      </p:sp>
      <p:sp>
        <p:nvSpPr>
          <p:cNvPr id="183" name="Google Shape;183;p2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56870" lvl="0" marL="342900" rtl="0" algn="l">
              <a:lnSpc>
                <a:spcPct val="80000"/>
              </a:lnSpc>
              <a:spcBef>
                <a:spcPts val="0"/>
              </a:spcBef>
              <a:spcAft>
                <a:spcPts val="0"/>
              </a:spcAft>
              <a:buClr>
                <a:schemeClr val="dk1"/>
              </a:buClr>
              <a:buSzPts val="2700"/>
              <a:buChar char="•"/>
            </a:pPr>
            <a:r>
              <a:rPr lang="en-US" sz="2700"/>
              <a:t>Use only Open Source Software and Hardware technologies.</a:t>
            </a:r>
            <a:endParaRPr sz="2700"/>
          </a:p>
          <a:p>
            <a:pPr indent="-356870" lvl="0" marL="342900" rtl="0" algn="l">
              <a:lnSpc>
                <a:spcPct val="80000"/>
              </a:lnSpc>
              <a:spcBef>
                <a:spcPts val="496"/>
              </a:spcBef>
              <a:spcAft>
                <a:spcPts val="0"/>
              </a:spcAft>
              <a:buClr>
                <a:schemeClr val="dk1"/>
              </a:buClr>
              <a:buSzPts val="2700"/>
              <a:buChar char="•"/>
            </a:pPr>
            <a:r>
              <a:rPr lang="en-US" sz="2700"/>
              <a:t>This will allow us to implement them at an initial phase but later do advanced research and development.</a:t>
            </a:r>
            <a:endParaRPr sz="2700"/>
          </a:p>
          <a:p>
            <a:pPr indent="-356870" lvl="0" marL="342900" rtl="0" algn="l">
              <a:lnSpc>
                <a:spcPct val="80000"/>
              </a:lnSpc>
              <a:spcBef>
                <a:spcPts val="496"/>
              </a:spcBef>
              <a:spcAft>
                <a:spcPts val="0"/>
              </a:spcAft>
              <a:buClr>
                <a:schemeClr val="dk1"/>
              </a:buClr>
              <a:buSzPts val="2700"/>
              <a:buChar char="•"/>
            </a:pPr>
            <a:r>
              <a:rPr lang="en-US" sz="2700"/>
              <a:t>This will also ensure security.</a:t>
            </a:r>
            <a:endParaRPr sz="2700"/>
          </a:p>
          <a:p>
            <a:pPr indent="-356870" lvl="0" marL="342900" rtl="0" algn="l">
              <a:lnSpc>
                <a:spcPct val="80000"/>
              </a:lnSpc>
              <a:spcBef>
                <a:spcPts val="496"/>
              </a:spcBef>
              <a:spcAft>
                <a:spcPts val="0"/>
              </a:spcAft>
              <a:buClr>
                <a:schemeClr val="dk1"/>
              </a:buClr>
              <a:buSzPts val="2700"/>
              <a:buChar char="•"/>
            </a:pPr>
            <a:r>
              <a:rPr lang="en-US" sz="2700"/>
              <a:t>Open Source AI: TensorFlow and PyTorch </a:t>
            </a:r>
            <a:endParaRPr sz="2700"/>
          </a:p>
          <a:p>
            <a:pPr indent="-356870" lvl="0" marL="342900" rtl="0" algn="l">
              <a:lnSpc>
                <a:spcPct val="80000"/>
              </a:lnSpc>
              <a:spcBef>
                <a:spcPts val="496"/>
              </a:spcBef>
              <a:spcAft>
                <a:spcPts val="0"/>
              </a:spcAft>
              <a:buClr>
                <a:schemeClr val="dk1"/>
              </a:buClr>
              <a:buSzPts val="2700"/>
              <a:buChar char="•"/>
            </a:pPr>
            <a:r>
              <a:rPr lang="en-US" sz="2700"/>
              <a:t>Open Source Programming: Python, Rust, Web Assembly and JavaScript</a:t>
            </a:r>
            <a:endParaRPr sz="2700"/>
          </a:p>
          <a:p>
            <a:pPr indent="-356870" lvl="0" marL="342900" rtl="0" algn="l">
              <a:lnSpc>
                <a:spcPct val="80000"/>
              </a:lnSpc>
              <a:spcBef>
                <a:spcPts val="496"/>
              </a:spcBef>
              <a:spcAft>
                <a:spcPts val="0"/>
              </a:spcAft>
              <a:buClr>
                <a:schemeClr val="dk1"/>
              </a:buClr>
              <a:buSzPts val="2700"/>
              <a:buChar char="•"/>
            </a:pPr>
            <a:r>
              <a:rPr lang="en-US" sz="2700"/>
              <a:t>Open Source Operating Systems: Linux</a:t>
            </a:r>
            <a:endParaRPr sz="2700"/>
          </a:p>
          <a:p>
            <a:pPr indent="-356870" lvl="0" marL="342900" rtl="0" algn="l">
              <a:lnSpc>
                <a:spcPct val="80000"/>
              </a:lnSpc>
              <a:spcBef>
                <a:spcPts val="496"/>
              </a:spcBef>
              <a:spcAft>
                <a:spcPts val="0"/>
              </a:spcAft>
              <a:buClr>
                <a:schemeClr val="dk1"/>
              </a:buClr>
              <a:buSzPts val="2700"/>
              <a:buChar char="•"/>
            </a:pPr>
            <a:r>
              <a:rPr lang="en-US" sz="2700"/>
              <a:t>Open Source Cloud: Kubernetes, KubeFlow, KubeEdge</a:t>
            </a:r>
            <a:endParaRPr sz="2700"/>
          </a:p>
          <a:p>
            <a:pPr indent="-356870" lvl="0" marL="342900" rtl="0" algn="l">
              <a:lnSpc>
                <a:spcPct val="80000"/>
              </a:lnSpc>
              <a:spcBef>
                <a:spcPts val="496"/>
              </a:spcBef>
              <a:spcAft>
                <a:spcPts val="0"/>
              </a:spcAft>
              <a:buClr>
                <a:schemeClr val="dk1"/>
              </a:buClr>
              <a:buSzPts val="2700"/>
              <a:buChar char="•"/>
            </a:pPr>
            <a:r>
              <a:rPr lang="en-US" sz="2700"/>
              <a:t>Open Source DevOps: Terraform, Ansible, Jenkins, Prometheus</a:t>
            </a:r>
            <a:endParaRPr sz="2700"/>
          </a:p>
          <a:p>
            <a:pPr indent="-356870" lvl="0" marL="342900" rtl="0" algn="l">
              <a:lnSpc>
                <a:spcPct val="80000"/>
              </a:lnSpc>
              <a:spcBef>
                <a:spcPts val="496"/>
              </a:spcBef>
              <a:spcAft>
                <a:spcPts val="0"/>
              </a:spcAft>
              <a:buClr>
                <a:schemeClr val="dk1"/>
              </a:buClr>
              <a:buSzPts val="2700"/>
              <a:buChar char="•"/>
            </a:pPr>
            <a:r>
              <a:rPr lang="en-US" sz="2700"/>
              <a:t>Open Source CPU: RISC-V</a:t>
            </a:r>
            <a:endParaRPr sz="27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g7694e86741_0_26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3959"/>
              <a:buFont typeface="Calibri"/>
              <a:buNone/>
            </a:pPr>
            <a:r>
              <a:rPr lang="en-US" sz="4800"/>
              <a:t>PIAIC Strategy: Tough Love with Students</a:t>
            </a:r>
            <a:endParaRPr sz="4800"/>
          </a:p>
        </p:txBody>
      </p:sp>
      <p:sp>
        <p:nvSpPr>
          <p:cNvPr id="189" name="Google Shape;189;g7694e86741_0_269"/>
          <p:cNvSpPr txBox="1"/>
          <p:nvPr>
            <p:ph idx="1" type="body"/>
          </p:nvPr>
        </p:nvSpPr>
        <p:spPr>
          <a:xfrm>
            <a:off x="457200" y="1524001"/>
            <a:ext cx="8229600" cy="19185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dk1"/>
              </a:buClr>
              <a:buSzPts val="3200"/>
              <a:buChar char="•"/>
            </a:pPr>
            <a:r>
              <a:rPr lang="en-US"/>
              <a:t>Extensive Computer Based Quizzes and Exams</a:t>
            </a:r>
            <a:endParaRPr/>
          </a:p>
          <a:p>
            <a:pPr indent="-342900" lvl="0" marL="342900" rtl="0" algn="l">
              <a:lnSpc>
                <a:spcPct val="100000"/>
              </a:lnSpc>
              <a:spcBef>
                <a:spcPts val="640"/>
              </a:spcBef>
              <a:spcAft>
                <a:spcPts val="0"/>
              </a:spcAft>
              <a:buClr>
                <a:schemeClr val="dk1"/>
              </a:buClr>
              <a:buSzPts val="3200"/>
              <a:buChar char="•"/>
            </a:pPr>
            <a:r>
              <a:rPr lang="en-US"/>
              <a:t>Those who are unwilling to work hard are removed from the program</a:t>
            </a:r>
            <a:endParaRPr/>
          </a:p>
        </p:txBody>
      </p:sp>
      <p:pic>
        <p:nvPicPr>
          <p:cNvPr id="190" name="Google Shape;190;g7694e86741_0_269"/>
          <p:cNvPicPr preferRelativeResize="0"/>
          <p:nvPr/>
        </p:nvPicPr>
        <p:blipFill rotWithShape="1">
          <a:blip r:embed="rId3">
            <a:alphaModFix/>
          </a:blip>
          <a:srcRect b="0" l="0" r="0" t="0"/>
          <a:stretch/>
        </p:blipFill>
        <p:spPr>
          <a:xfrm>
            <a:off x="1461300" y="3472651"/>
            <a:ext cx="6068998" cy="30344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g7694e86741_0_29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3959"/>
              <a:buFont typeface="Calibri"/>
              <a:buNone/>
            </a:pPr>
            <a:r>
              <a:rPr lang="en-US" sz="4800"/>
              <a:t>PIAIC Strategy: Rigorous Selection of Faculty Members</a:t>
            </a:r>
            <a:endParaRPr sz="4800"/>
          </a:p>
        </p:txBody>
      </p:sp>
      <p:pic>
        <p:nvPicPr>
          <p:cNvPr id="196" name="Google Shape;196;g7694e86741_0_299"/>
          <p:cNvPicPr preferRelativeResize="0"/>
          <p:nvPr/>
        </p:nvPicPr>
        <p:blipFill rotWithShape="1">
          <a:blip r:embed="rId3">
            <a:alphaModFix/>
          </a:blip>
          <a:srcRect b="0" l="0" r="0" t="0"/>
          <a:stretch/>
        </p:blipFill>
        <p:spPr>
          <a:xfrm>
            <a:off x="2413600" y="3665625"/>
            <a:ext cx="4256500" cy="3192375"/>
          </a:xfrm>
          <a:prstGeom prst="rect">
            <a:avLst/>
          </a:prstGeom>
          <a:noFill/>
          <a:ln>
            <a:noFill/>
          </a:ln>
        </p:spPr>
      </p:pic>
      <p:sp>
        <p:nvSpPr>
          <p:cNvPr id="197" name="Google Shape;197;g7694e86741_0_299"/>
          <p:cNvSpPr txBox="1"/>
          <p:nvPr>
            <p:ph idx="1" type="body"/>
          </p:nvPr>
        </p:nvSpPr>
        <p:spPr>
          <a:xfrm>
            <a:off x="457200" y="1524000"/>
            <a:ext cx="8229600" cy="2685900"/>
          </a:xfrm>
          <a:prstGeom prst="rect">
            <a:avLst/>
          </a:prstGeom>
          <a:noFill/>
          <a:ln>
            <a:noFill/>
          </a:ln>
        </p:spPr>
        <p:txBody>
          <a:bodyPr anchorCtr="0" anchor="t" bIns="45700" lIns="91425" spcFirstLastPara="1" rIns="91425" wrap="square" tIns="45700">
            <a:noAutofit/>
          </a:bodyPr>
          <a:lstStyle/>
          <a:p>
            <a:pPr indent="-330200" lvl="0" marL="342900" rtl="0" algn="l">
              <a:lnSpc>
                <a:spcPct val="100000"/>
              </a:lnSpc>
              <a:spcBef>
                <a:spcPts val="0"/>
              </a:spcBef>
              <a:spcAft>
                <a:spcPts val="0"/>
              </a:spcAft>
              <a:buClr>
                <a:schemeClr val="dk1"/>
              </a:buClr>
              <a:buSzPts val="3000"/>
              <a:buChar char="•"/>
            </a:pPr>
            <a:r>
              <a:rPr lang="en-US" sz="3000"/>
              <a:t>All Faculty Members are selected on the basis of passing relevant International Skill Based Exams or Internal PIAIC Exams</a:t>
            </a:r>
            <a:endParaRPr sz="3000"/>
          </a:p>
          <a:p>
            <a:pPr indent="-330200" lvl="0" marL="342900" rtl="0" algn="l">
              <a:lnSpc>
                <a:spcPct val="100000"/>
              </a:lnSpc>
              <a:spcBef>
                <a:spcPts val="640"/>
              </a:spcBef>
              <a:spcAft>
                <a:spcPts val="0"/>
              </a:spcAft>
              <a:buClr>
                <a:schemeClr val="dk1"/>
              </a:buClr>
              <a:buSzPts val="3000"/>
              <a:buChar char="•"/>
            </a:pPr>
            <a:r>
              <a:rPr lang="en-US" sz="3000"/>
              <a:t>All Faculty Members are required to continuously </a:t>
            </a:r>
            <a:r>
              <a:rPr lang="en-US" sz="3000"/>
              <a:t>upgrade their skills and </a:t>
            </a:r>
            <a:r>
              <a:rPr lang="en-US" sz="3000"/>
              <a:t>pass skill-based exams.</a:t>
            </a:r>
            <a:endParaRPr sz="3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g7694e86741_0_27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3959"/>
              <a:buFont typeface="Calibri"/>
              <a:buNone/>
            </a:pPr>
            <a:r>
              <a:rPr lang="en-US" sz="4800"/>
              <a:t>PIAIC Strategy: Hybrid Onsite and Online Teaching</a:t>
            </a:r>
            <a:endParaRPr sz="4800"/>
          </a:p>
        </p:txBody>
      </p:sp>
      <p:sp>
        <p:nvSpPr>
          <p:cNvPr id="203" name="Google Shape;203;g7694e86741_0_276"/>
          <p:cNvSpPr txBox="1"/>
          <p:nvPr>
            <p:ph idx="1" type="body"/>
          </p:nvPr>
        </p:nvSpPr>
        <p:spPr>
          <a:xfrm>
            <a:off x="457200" y="1447800"/>
            <a:ext cx="8229600" cy="2694900"/>
          </a:xfrm>
          <a:prstGeom prst="rect">
            <a:avLst/>
          </a:prstGeom>
          <a:noFill/>
          <a:ln>
            <a:noFill/>
          </a:ln>
        </p:spPr>
        <p:txBody>
          <a:bodyPr anchorCtr="0" anchor="t" bIns="45700" lIns="91425" spcFirstLastPara="1" rIns="91425" wrap="square" tIns="45700">
            <a:noAutofit/>
          </a:bodyPr>
          <a:lstStyle/>
          <a:p>
            <a:pPr indent="-311150" lvl="0" marL="342900" rtl="0" algn="l">
              <a:lnSpc>
                <a:spcPct val="100000"/>
              </a:lnSpc>
              <a:spcBef>
                <a:spcPts val="0"/>
              </a:spcBef>
              <a:spcAft>
                <a:spcPts val="0"/>
              </a:spcAft>
              <a:buClr>
                <a:schemeClr val="dk1"/>
              </a:buClr>
              <a:buSzPts val="2700"/>
              <a:buChar char="•"/>
            </a:pPr>
            <a:r>
              <a:rPr lang="en-US" sz="2700"/>
              <a:t>A combination of E-learning and classroom teaching style</a:t>
            </a:r>
            <a:endParaRPr sz="2700"/>
          </a:p>
          <a:p>
            <a:pPr indent="-311150" lvl="0" marL="342900" rtl="0" algn="l">
              <a:lnSpc>
                <a:spcPct val="100000"/>
              </a:lnSpc>
              <a:spcBef>
                <a:spcPts val="640"/>
              </a:spcBef>
              <a:spcAft>
                <a:spcPts val="0"/>
              </a:spcAft>
              <a:buClr>
                <a:schemeClr val="dk1"/>
              </a:buClr>
              <a:buSzPts val="2700"/>
              <a:buChar char="•"/>
            </a:pPr>
            <a:r>
              <a:rPr lang="en-US" sz="2700"/>
              <a:t>Onsite students attend classes and also watch E-learning content </a:t>
            </a:r>
            <a:endParaRPr sz="2700"/>
          </a:p>
          <a:p>
            <a:pPr indent="-311150" lvl="0" marL="342900" rtl="0" algn="l">
              <a:lnSpc>
                <a:spcPct val="100000"/>
              </a:lnSpc>
              <a:spcBef>
                <a:spcPts val="640"/>
              </a:spcBef>
              <a:spcAft>
                <a:spcPts val="0"/>
              </a:spcAft>
              <a:buClr>
                <a:schemeClr val="dk1"/>
              </a:buClr>
              <a:buSzPts val="2700"/>
              <a:buChar char="•"/>
            </a:pPr>
            <a:r>
              <a:rPr lang="en-US" sz="2700"/>
              <a:t>Onsite classes only on weekends </a:t>
            </a:r>
            <a:endParaRPr sz="2700"/>
          </a:p>
          <a:p>
            <a:pPr indent="-311150" lvl="0" marL="342900" rtl="0" algn="l">
              <a:lnSpc>
                <a:spcPct val="100000"/>
              </a:lnSpc>
              <a:spcBef>
                <a:spcPts val="640"/>
              </a:spcBef>
              <a:spcAft>
                <a:spcPts val="0"/>
              </a:spcAft>
              <a:buClr>
                <a:schemeClr val="dk1"/>
              </a:buClr>
              <a:buSzPts val="2700"/>
              <a:buChar char="•"/>
            </a:pPr>
            <a:r>
              <a:rPr lang="en-US" sz="2700"/>
              <a:t>Online only classes are also available</a:t>
            </a:r>
            <a:endParaRPr sz="2700"/>
          </a:p>
        </p:txBody>
      </p:sp>
      <p:pic>
        <p:nvPicPr>
          <p:cNvPr id="204" name="Google Shape;204;g7694e86741_0_276"/>
          <p:cNvPicPr preferRelativeResize="0"/>
          <p:nvPr/>
        </p:nvPicPr>
        <p:blipFill rotWithShape="1">
          <a:blip r:embed="rId3">
            <a:alphaModFix/>
          </a:blip>
          <a:srcRect b="0" l="0" r="0" t="0"/>
          <a:stretch/>
        </p:blipFill>
        <p:spPr>
          <a:xfrm>
            <a:off x="2884200" y="4195075"/>
            <a:ext cx="4026401" cy="2514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g7694e86741_0_286"/>
          <p:cNvSpPr txBox="1"/>
          <p:nvPr>
            <p:ph type="title"/>
          </p:nvPr>
        </p:nvSpPr>
        <p:spPr>
          <a:xfrm>
            <a:off x="457200" y="460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3959"/>
              <a:buFont typeface="Calibri"/>
              <a:buNone/>
            </a:pPr>
            <a:r>
              <a:rPr lang="en-US" sz="3600"/>
              <a:t>PIAIC Strategy: Low Fee and Big Class Size</a:t>
            </a:r>
            <a:endParaRPr sz="3600"/>
          </a:p>
        </p:txBody>
      </p:sp>
      <p:sp>
        <p:nvSpPr>
          <p:cNvPr id="211" name="Google Shape;211;g7694e86741_0_286"/>
          <p:cNvSpPr txBox="1"/>
          <p:nvPr>
            <p:ph idx="1" type="body"/>
          </p:nvPr>
        </p:nvSpPr>
        <p:spPr>
          <a:xfrm>
            <a:off x="457200" y="990600"/>
            <a:ext cx="8229600" cy="5572800"/>
          </a:xfrm>
          <a:prstGeom prst="rect">
            <a:avLst/>
          </a:prstGeom>
          <a:noFill/>
          <a:ln>
            <a:noFill/>
          </a:ln>
        </p:spPr>
        <p:txBody>
          <a:bodyPr anchorCtr="0" anchor="t" bIns="45700" lIns="91425" spcFirstLastPara="1" rIns="91425" wrap="square" tIns="45700">
            <a:noAutofit/>
          </a:bodyPr>
          <a:lstStyle/>
          <a:p>
            <a:pPr indent="-412750" lvl="0" marL="457200" rtl="0" algn="l">
              <a:lnSpc>
                <a:spcPct val="100000"/>
              </a:lnSpc>
              <a:spcBef>
                <a:spcPts val="360"/>
              </a:spcBef>
              <a:spcAft>
                <a:spcPts val="0"/>
              </a:spcAft>
              <a:buSzPts val="2900"/>
              <a:buChar char="•"/>
            </a:pPr>
            <a:r>
              <a:rPr lang="en-US" sz="2900"/>
              <a:t>Onsite student fee is Rs. 1,000 per month</a:t>
            </a:r>
            <a:endParaRPr sz="2900"/>
          </a:p>
          <a:p>
            <a:pPr indent="-412750" lvl="0" marL="457200" rtl="0" algn="l">
              <a:spcBef>
                <a:spcPts val="0"/>
              </a:spcBef>
              <a:spcAft>
                <a:spcPts val="0"/>
              </a:spcAft>
              <a:buSzPts val="2900"/>
              <a:buChar char="•"/>
            </a:pPr>
            <a:r>
              <a:rPr lang="en-US" sz="2900"/>
              <a:t>Online student fee is Rs. 500 per month</a:t>
            </a:r>
            <a:endParaRPr sz="2900"/>
          </a:p>
          <a:p>
            <a:pPr indent="-412750" lvl="0" marL="457200" rtl="0" algn="l">
              <a:lnSpc>
                <a:spcPct val="100000"/>
              </a:lnSpc>
              <a:spcBef>
                <a:spcPts val="0"/>
              </a:spcBef>
              <a:spcAft>
                <a:spcPts val="0"/>
              </a:spcAft>
              <a:buSzPts val="2900"/>
              <a:buChar char="•"/>
            </a:pPr>
            <a:r>
              <a:rPr lang="en-US" sz="2900"/>
              <a:t>Onsite classes are held in Auditoriums (USA State Universities Model)</a:t>
            </a:r>
            <a:endParaRPr sz="2900"/>
          </a:p>
          <a:p>
            <a:pPr indent="-412750" lvl="0" marL="457200" rtl="0" algn="l">
              <a:lnSpc>
                <a:spcPct val="100000"/>
              </a:lnSpc>
              <a:spcBef>
                <a:spcPts val="0"/>
              </a:spcBef>
              <a:spcAft>
                <a:spcPts val="0"/>
              </a:spcAft>
              <a:buSzPts val="2900"/>
              <a:buChar char="•"/>
            </a:pPr>
            <a:r>
              <a:rPr lang="en-US" sz="2900"/>
              <a:t>Students bring their own laptops in classes (BYOD)</a:t>
            </a:r>
            <a:endParaRPr sz="2900"/>
          </a:p>
          <a:p>
            <a:pPr indent="-412750" lvl="0" marL="457200" rtl="0" algn="l">
              <a:lnSpc>
                <a:spcPct val="100000"/>
              </a:lnSpc>
              <a:spcBef>
                <a:spcPts val="0"/>
              </a:spcBef>
              <a:spcAft>
                <a:spcPts val="0"/>
              </a:spcAft>
              <a:buSzPts val="2900"/>
              <a:buChar char="•"/>
            </a:pPr>
            <a:r>
              <a:rPr lang="en-US" sz="2900"/>
              <a:t>During first quarter 3 hours of classes per week</a:t>
            </a:r>
            <a:endParaRPr sz="2900"/>
          </a:p>
          <a:p>
            <a:pPr indent="-412750" lvl="0" marL="457200" rtl="0" algn="l">
              <a:lnSpc>
                <a:spcPct val="100000"/>
              </a:lnSpc>
              <a:spcBef>
                <a:spcPts val="0"/>
              </a:spcBef>
              <a:spcAft>
                <a:spcPts val="0"/>
              </a:spcAft>
              <a:buSzPts val="2900"/>
              <a:buChar char="•"/>
            </a:pPr>
            <a:r>
              <a:rPr lang="en-US" sz="2900"/>
              <a:t>After first quarter 8 hours (Technical: 4 + Innovation: 4) of classes per week</a:t>
            </a:r>
            <a:endParaRPr sz="2900"/>
          </a:p>
          <a:p>
            <a:pPr indent="-412750" lvl="0" marL="457200" rtl="0" algn="l">
              <a:lnSpc>
                <a:spcPct val="100000"/>
              </a:lnSpc>
              <a:spcBef>
                <a:spcPts val="0"/>
              </a:spcBef>
              <a:spcAft>
                <a:spcPts val="0"/>
              </a:spcAft>
              <a:buSzPts val="2900"/>
              <a:buChar char="•"/>
            </a:pPr>
            <a:r>
              <a:rPr lang="en-US" sz="2900"/>
              <a:t>All students are provided E-learning content on the PIAIC Portal</a:t>
            </a:r>
            <a:endParaRPr sz="2900"/>
          </a:p>
          <a:p>
            <a:pPr indent="-412750" lvl="0" marL="457200" rtl="0" algn="l">
              <a:lnSpc>
                <a:spcPct val="100000"/>
              </a:lnSpc>
              <a:spcBef>
                <a:spcPts val="0"/>
              </a:spcBef>
              <a:spcAft>
                <a:spcPts val="0"/>
              </a:spcAft>
              <a:buSzPts val="2900"/>
              <a:buChar char="•"/>
            </a:pPr>
            <a:r>
              <a:rPr lang="en-US" sz="2900"/>
              <a:t>Main Faculty Members are paid Rs. 3,000 per hour. TA’s also deployed in classes.</a:t>
            </a:r>
            <a:endParaRPr sz="2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pic>
        <p:nvPicPr>
          <p:cNvPr descr="The “Fourth Industrial Revolution” is a common phrase at the World Economic Forum’s annual meeting in Davos, Switzerland. But what exactly does it mean? CNBC’s Elizabeth Schulze explains.&#10;&#10;-----&#10;&#10;Subscribe to us on YouTube: http://cnb.cx/2wuoARM&#10;&#10;Subscribe to CNBC Life on YouTube: http://cnb.cx/2wAkfMv&#10;&#10;Like our Facebook page:&#10;https://www.facebook.com/cnbcinternational&#10;&#10;Follow us on Instagram:&#10;https://www.instagram.com/cnbcinternational/&#10;&#10;Follow us on Twitter:&#10;https://twitter.com/CNBCi" id="101" name="Google Shape;101;g7694e86741_0_0" title="What is the Fourth Industrial Revolution? | CNBC Explains">
            <a:hlinkClick r:id="rId3"/>
          </p:cNvPr>
          <p:cNvPicPr preferRelativeResize="0"/>
          <p:nvPr/>
        </p:nvPicPr>
        <p:blipFill rotWithShape="1">
          <a:blip r:embed="rId4">
            <a:alphaModFix/>
          </a:blip>
          <a:srcRect b="0" l="0" r="0" t="0"/>
          <a:stretch/>
        </p:blipFill>
        <p:spPr>
          <a:xfrm>
            <a:off x="66650" y="60000"/>
            <a:ext cx="9064000" cy="6798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g7694e86741_0_292"/>
          <p:cNvSpPr txBox="1"/>
          <p:nvPr>
            <p:ph type="title"/>
          </p:nvPr>
        </p:nvSpPr>
        <p:spPr>
          <a:xfrm>
            <a:off x="457200" y="274652"/>
            <a:ext cx="8229600" cy="13404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3959"/>
              <a:buFont typeface="Calibri"/>
              <a:buNone/>
            </a:pPr>
            <a:r>
              <a:rPr lang="en-US" sz="4800"/>
              <a:t>PIAIC Strategy: </a:t>
            </a:r>
            <a:endParaRPr sz="4800"/>
          </a:p>
          <a:p>
            <a:pPr indent="0" lvl="0" marL="0" rtl="0" algn="ctr">
              <a:lnSpc>
                <a:spcPct val="100000"/>
              </a:lnSpc>
              <a:spcBef>
                <a:spcPts val="0"/>
              </a:spcBef>
              <a:spcAft>
                <a:spcPts val="0"/>
              </a:spcAft>
              <a:buClr>
                <a:schemeClr val="dk1"/>
              </a:buClr>
              <a:buSzPts val="3959"/>
              <a:buFont typeface="Calibri"/>
              <a:buNone/>
            </a:pPr>
            <a:r>
              <a:rPr lang="en-US" sz="4800"/>
              <a:t>No Direct Financial Handling</a:t>
            </a:r>
            <a:endParaRPr sz="4800"/>
          </a:p>
        </p:txBody>
      </p:sp>
      <p:sp>
        <p:nvSpPr>
          <p:cNvPr id="217" name="Google Shape;217;g7694e86741_0_292"/>
          <p:cNvSpPr txBox="1"/>
          <p:nvPr>
            <p:ph idx="1" type="body"/>
          </p:nvPr>
        </p:nvSpPr>
        <p:spPr>
          <a:xfrm>
            <a:off x="457200" y="2133600"/>
            <a:ext cx="8229600" cy="1156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dk1"/>
              </a:buClr>
              <a:buSzPts val="3200"/>
              <a:buChar char="•"/>
            </a:pPr>
            <a:r>
              <a:rPr lang="en-US"/>
              <a:t>Student Fee is collected and disbursed by the most trusted NGO in Pakistan</a:t>
            </a:r>
            <a:endParaRPr/>
          </a:p>
        </p:txBody>
      </p:sp>
      <p:pic>
        <p:nvPicPr>
          <p:cNvPr id="218" name="Google Shape;218;g7694e86741_0_292"/>
          <p:cNvPicPr preferRelativeResize="0"/>
          <p:nvPr/>
        </p:nvPicPr>
        <p:blipFill rotWithShape="1">
          <a:blip r:embed="rId3">
            <a:alphaModFix/>
          </a:blip>
          <a:srcRect b="0" l="0" r="0" t="0"/>
          <a:stretch/>
        </p:blipFill>
        <p:spPr>
          <a:xfrm>
            <a:off x="1143000" y="3975899"/>
            <a:ext cx="7051329" cy="1918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25"/>
          <p:cNvSpPr txBox="1"/>
          <p:nvPr>
            <p:ph type="title"/>
          </p:nvPr>
        </p:nvSpPr>
        <p:spPr>
          <a:xfrm>
            <a:off x="457200" y="107838"/>
            <a:ext cx="8229600" cy="1417638"/>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3200"/>
              <a:buFont typeface="Calibri"/>
              <a:buNone/>
            </a:pPr>
            <a:r>
              <a:rPr lang="en-US" sz="3200"/>
              <a:t>January 20 &amp; 27, 2019</a:t>
            </a:r>
            <a:br>
              <a:rPr lang="en-US" sz="3200"/>
            </a:br>
            <a:r>
              <a:rPr lang="en-US" sz="3200"/>
              <a:t> Three PIAIC Entrance Exams at Abdul Sattar Edhi Hockey Stadium, Karachi</a:t>
            </a:r>
            <a:endParaRPr/>
          </a:p>
        </p:txBody>
      </p:sp>
      <p:pic>
        <p:nvPicPr>
          <p:cNvPr id="224" name="Google Shape;224;p25"/>
          <p:cNvPicPr preferRelativeResize="0"/>
          <p:nvPr/>
        </p:nvPicPr>
        <p:blipFill rotWithShape="1">
          <a:blip r:embed="rId3">
            <a:alphaModFix/>
          </a:blip>
          <a:srcRect b="1518" l="0" r="0" t="0"/>
          <a:stretch/>
        </p:blipFill>
        <p:spPr>
          <a:xfrm>
            <a:off x="11980" y="1650966"/>
            <a:ext cx="9144000" cy="52145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959"/>
              <a:buFont typeface="Calibri"/>
              <a:buNone/>
            </a:pPr>
            <a:r>
              <a:rPr lang="en-US" sz="3959"/>
              <a:t>August 5, 2019: PIAIC Entrance Exam at Jinnah Sports Complex, Islamabad</a:t>
            </a:r>
            <a:endParaRPr/>
          </a:p>
        </p:txBody>
      </p:sp>
      <p:pic>
        <p:nvPicPr>
          <p:cNvPr id="230" name="Google Shape;230;p26"/>
          <p:cNvPicPr preferRelativeResize="0"/>
          <p:nvPr/>
        </p:nvPicPr>
        <p:blipFill rotWithShape="1">
          <a:blip r:embed="rId3">
            <a:alphaModFix/>
          </a:blip>
          <a:srcRect b="0" l="0" r="0" t="0"/>
          <a:stretch/>
        </p:blipFill>
        <p:spPr>
          <a:xfrm>
            <a:off x="0" y="1738286"/>
            <a:ext cx="9144000" cy="512298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Classes in Full Swing</a:t>
            </a:r>
            <a:endParaRPr/>
          </a:p>
        </p:txBody>
      </p:sp>
      <p:pic>
        <p:nvPicPr>
          <p:cNvPr id="236" name="Google Shape;236;p27"/>
          <p:cNvPicPr preferRelativeResize="0"/>
          <p:nvPr/>
        </p:nvPicPr>
        <p:blipFill rotWithShape="1">
          <a:blip r:embed="rId3">
            <a:alphaModFix/>
          </a:blip>
          <a:srcRect b="0" l="0" r="0" t="0"/>
          <a:stretch/>
        </p:blipFill>
        <p:spPr>
          <a:xfrm>
            <a:off x="0" y="2284610"/>
            <a:ext cx="9144000" cy="358726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pic>
        <p:nvPicPr>
          <p:cNvPr id="241" name="Google Shape;241;p28"/>
          <p:cNvPicPr preferRelativeResize="0"/>
          <p:nvPr/>
        </p:nvPicPr>
        <p:blipFill rotWithShape="1">
          <a:blip r:embed="rId3">
            <a:alphaModFix/>
          </a:blip>
          <a:srcRect b="0" l="0" r="0" t="0"/>
          <a:stretch/>
        </p:blipFill>
        <p:spPr>
          <a:xfrm>
            <a:off x="0" y="850900"/>
            <a:ext cx="9144000" cy="5134708"/>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PIAIC Overview</a:t>
            </a:r>
            <a:endParaRPr/>
          </a:p>
        </p:txBody>
      </p:sp>
      <p:sp>
        <p:nvSpPr>
          <p:cNvPr id="247" name="Google Shape;247;p29"/>
          <p:cNvSpPr txBox="1"/>
          <p:nvPr>
            <p:ph idx="1" type="body"/>
          </p:nvPr>
        </p:nvSpPr>
        <p:spPr>
          <a:xfrm>
            <a:off x="457200" y="1295400"/>
            <a:ext cx="8229600" cy="45261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3200"/>
              <a:buChar char="•"/>
            </a:pPr>
            <a:r>
              <a:rPr lang="en-US"/>
              <a:t>50,000+ professionals and students have appeared in PIAIC Entrance Exams in Karachi, Islamabad, and Faisalabad.</a:t>
            </a:r>
            <a:endParaRPr/>
          </a:p>
          <a:p>
            <a:pPr indent="-342900" lvl="0" marL="342900" rtl="0" algn="l">
              <a:lnSpc>
                <a:spcPct val="100000"/>
              </a:lnSpc>
              <a:spcBef>
                <a:spcPts val="640"/>
              </a:spcBef>
              <a:spcAft>
                <a:spcPts val="0"/>
              </a:spcAft>
              <a:buClr>
                <a:schemeClr val="dk1"/>
              </a:buClr>
              <a:buSzPts val="3200"/>
              <a:buChar char="•"/>
            </a:pPr>
            <a:r>
              <a:rPr lang="en-US"/>
              <a:t>20,000+ students taking onsite classes and/or studying online in Karachi, Islamabad, and Faisalabad.</a:t>
            </a:r>
            <a:endParaRPr/>
          </a:p>
          <a:p>
            <a:pPr indent="-342900" lvl="0" marL="342900" rtl="0" algn="l">
              <a:lnSpc>
                <a:spcPct val="100000"/>
              </a:lnSpc>
              <a:spcBef>
                <a:spcPts val="640"/>
              </a:spcBef>
              <a:spcAft>
                <a:spcPts val="0"/>
              </a:spcAft>
              <a:buClr>
                <a:schemeClr val="dk1"/>
              </a:buClr>
              <a:buSzPts val="3200"/>
              <a:buChar char="•"/>
            </a:pPr>
            <a:r>
              <a:rPr lang="en-US"/>
              <a:t>Hundred of hours of E-learning content created and viewed by thousands</a:t>
            </a:r>
            <a:endParaRPr/>
          </a:p>
          <a:p>
            <a:pPr indent="-342900" lvl="0" marL="342900" marR="0" rtl="0" algn="l">
              <a:lnSpc>
                <a:spcPct val="100000"/>
              </a:lnSpc>
              <a:spcBef>
                <a:spcPts val="640"/>
              </a:spcBef>
              <a:spcAft>
                <a:spcPts val="0"/>
              </a:spcAft>
              <a:buSzPts val="3200"/>
              <a:buChar char="•"/>
            </a:pPr>
            <a:r>
              <a:rPr lang="en-US"/>
              <a:t>Over 1 Million views of videos on PIAIC Student Portal</a:t>
            </a:r>
            <a:endParaRPr/>
          </a:p>
          <a:p>
            <a:pPr indent="-139700" lvl="0" marL="342900" rtl="0" algn="l">
              <a:lnSpc>
                <a:spcPct val="100000"/>
              </a:lnSpc>
              <a:spcBef>
                <a:spcPts val="640"/>
              </a:spcBef>
              <a:spcAft>
                <a:spcPts val="0"/>
              </a:spcAft>
              <a:buClr>
                <a:schemeClr val="dk1"/>
              </a:buClr>
              <a:buSzPts val="3200"/>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Expansion Plan</a:t>
            </a:r>
            <a:endParaRPr/>
          </a:p>
        </p:txBody>
      </p:sp>
      <p:sp>
        <p:nvSpPr>
          <p:cNvPr id="253" name="Google Shape;253;p3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80000"/>
              </a:lnSpc>
              <a:spcBef>
                <a:spcPts val="0"/>
              </a:spcBef>
              <a:spcAft>
                <a:spcPts val="0"/>
              </a:spcAft>
              <a:buClr>
                <a:schemeClr val="dk1"/>
              </a:buClr>
              <a:buSzPts val="2960"/>
              <a:buChar char="•"/>
            </a:pPr>
            <a:r>
              <a:rPr lang="en-US" sz="2960"/>
              <a:t>Year 1 - 2019 (3 locations): Karachi, Islamabad, and Faisalabad</a:t>
            </a:r>
            <a:endParaRPr sz="2960"/>
          </a:p>
          <a:p>
            <a:pPr indent="-154940" lvl="0" marL="342900" rtl="0" algn="l">
              <a:lnSpc>
                <a:spcPct val="80000"/>
              </a:lnSpc>
              <a:spcBef>
                <a:spcPts val="592"/>
              </a:spcBef>
              <a:spcAft>
                <a:spcPts val="0"/>
              </a:spcAft>
              <a:buClr>
                <a:schemeClr val="dk1"/>
              </a:buClr>
              <a:buSzPts val="2960"/>
              <a:buNone/>
            </a:pPr>
            <a:r>
              <a:t/>
            </a:r>
            <a:endParaRPr sz="2960"/>
          </a:p>
          <a:p>
            <a:pPr indent="-342900" lvl="0" marL="342900" rtl="0" algn="l">
              <a:lnSpc>
                <a:spcPct val="80000"/>
              </a:lnSpc>
              <a:spcBef>
                <a:spcPts val="592"/>
              </a:spcBef>
              <a:spcAft>
                <a:spcPts val="0"/>
              </a:spcAft>
              <a:buClr>
                <a:schemeClr val="dk1"/>
              </a:buClr>
              <a:buSzPts val="2960"/>
              <a:buChar char="•"/>
            </a:pPr>
            <a:r>
              <a:rPr lang="en-US" sz="2960"/>
              <a:t>Year 2 - 2020 (10 locations): Sialkot, Lahore, Peshawar, Hyderabad, Multan, Sukkur, Quetta, Abbottabad, Muzaffarabad, and Gilgit</a:t>
            </a:r>
            <a:endParaRPr sz="2960"/>
          </a:p>
          <a:p>
            <a:pPr indent="-154940" lvl="0" marL="342900" rtl="0" algn="l">
              <a:lnSpc>
                <a:spcPct val="80000"/>
              </a:lnSpc>
              <a:spcBef>
                <a:spcPts val="592"/>
              </a:spcBef>
              <a:spcAft>
                <a:spcPts val="0"/>
              </a:spcAft>
              <a:buClr>
                <a:schemeClr val="dk1"/>
              </a:buClr>
              <a:buSzPts val="2960"/>
              <a:buNone/>
            </a:pPr>
            <a:r>
              <a:t/>
            </a:r>
            <a:endParaRPr sz="2960"/>
          </a:p>
          <a:p>
            <a:pPr indent="-342900" lvl="0" marL="342900" rtl="0" algn="l">
              <a:lnSpc>
                <a:spcPct val="80000"/>
              </a:lnSpc>
              <a:spcBef>
                <a:spcPts val="592"/>
              </a:spcBef>
              <a:spcAft>
                <a:spcPts val="0"/>
              </a:spcAft>
              <a:buClr>
                <a:schemeClr val="dk1"/>
              </a:buClr>
              <a:buSzPts val="2960"/>
              <a:buChar char="•"/>
            </a:pPr>
            <a:r>
              <a:rPr lang="en-US" sz="2960"/>
              <a:t>Year 3 (14 locations): Gujranwala, Bahawalpur, Mardan, Larkana, Nawabshah, Sargodha, Mingora, Kohat, Dera Ismail Khan, Khuzdar, Chaman, Gwadar, Mirpur, Poonch, and Skardu</a:t>
            </a:r>
            <a:endParaRPr sz="2960"/>
          </a:p>
          <a:p>
            <a:pPr indent="-154940" lvl="0" marL="342900" rtl="0" algn="l">
              <a:lnSpc>
                <a:spcPct val="80000"/>
              </a:lnSpc>
              <a:spcBef>
                <a:spcPts val="592"/>
              </a:spcBef>
              <a:spcAft>
                <a:spcPts val="0"/>
              </a:spcAft>
              <a:buClr>
                <a:schemeClr val="dk1"/>
              </a:buClr>
              <a:buSzPts val="2960"/>
              <a:buNone/>
            </a:pPr>
            <a:r>
              <a:t/>
            </a:r>
            <a:endParaRPr sz="296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g7694e86741_0_30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800"/>
              <a:buNone/>
            </a:pPr>
            <a:r>
              <a:rPr lang="en-US"/>
              <a:t>PIAIC AI Program of Study</a:t>
            </a:r>
            <a:endParaRPr/>
          </a:p>
        </p:txBody>
      </p:sp>
      <p:sp>
        <p:nvSpPr>
          <p:cNvPr id="260" name="Google Shape;260;g7694e86741_0_306"/>
          <p:cNvSpPr/>
          <p:nvPr/>
        </p:nvSpPr>
        <p:spPr>
          <a:xfrm>
            <a:off x="4016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AI for Everyone</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Python</a:t>
            </a:r>
            <a:endParaRPr b="1" i="0" sz="1600" u="none" cap="none" strike="noStrike">
              <a:solidFill>
                <a:srgbClr val="000000"/>
              </a:solidFill>
              <a:latin typeface="Arial"/>
              <a:ea typeface="Arial"/>
              <a:cs typeface="Arial"/>
              <a:sym typeface="Arial"/>
            </a:endParaRPr>
          </a:p>
        </p:txBody>
      </p:sp>
      <p:sp>
        <p:nvSpPr>
          <p:cNvPr id="261" name="Google Shape;261;g7694e86741_0_306"/>
          <p:cNvSpPr/>
          <p:nvPr/>
        </p:nvSpPr>
        <p:spPr>
          <a:xfrm>
            <a:off x="26739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Numpy</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Pandas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Tensorflow</a:t>
            </a:r>
            <a:endParaRPr b="1" i="0" sz="1600" u="none" cap="none" strike="noStrike">
              <a:solidFill>
                <a:srgbClr val="000000"/>
              </a:solidFill>
              <a:latin typeface="Arial"/>
              <a:ea typeface="Arial"/>
              <a:cs typeface="Arial"/>
              <a:sym typeface="Arial"/>
            </a:endParaRPr>
          </a:p>
        </p:txBody>
      </p:sp>
      <p:sp>
        <p:nvSpPr>
          <p:cNvPr id="262" name="Google Shape;262;g7694e86741_0_306"/>
          <p:cNvSpPr/>
          <p:nvPr/>
        </p:nvSpPr>
        <p:spPr>
          <a:xfrm>
            <a:off x="49462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Advanced Deep Learning with Tensorflow</a:t>
            </a:r>
            <a:endParaRPr b="1" i="0" sz="1600" u="none" cap="none" strike="noStrike">
              <a:solidFill>
                <a:srgbClr val="000000"/>
              </a:solidFill>
              <a:latin typeface="Arial"/>
              <a:ea typeface="Arial"/>
              <a:cs typeface="Arial"/>
              <a:sym typeface="Arial"/>
            </a:endParaRPr>
          </a:p>
        </p:txBody>
      </p:sp>
      <p:sp>
        <p:nvSpPr>
          <p:cNvPr id="263" name="Google Shape;263;g7694e86741_0_306"/>
          <p:cNvSpPr/>
          <p:nvPr/>
        </p:nvSpPr>
        <p:spPr>
          <a:xfrm>
            <a:off x="71664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IV:</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Building Smart Applications</a:t>
            </a:r>
            <a:endParaRPr b="1" i="0" sz="1600" u="none" cap="none" strike="noStrike">
              <a:solidFill>
                <a:srgbClr val="000000"/>
              </a:solidFill>
              <a:latin typeface="Arial"/>
              <a:ea typeface="Arial"/>
              <a:cs typeface="Arial"/>
              <a:sym typeface="Arial"/>
            </a:endParaRPr>
          </a:p>
        </p:txBody>
      </p:sp>
      <p:sp>
        <p:nvSpPr>
          <p:cNvPr id="264" name="Google Shape;264;g7694e86741_0_306"/>
          <p:cNvSpPr txBox="1"/>
          <p:nvPr/>
        </p:nvSpPr>
        <p:spPr>
          <a:xfrm>
            <a:off x="305125" y="1487625"/>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Technical Track</a:t>
            </a:r>
            <a:endParaRPr b="1" i="0" sz="2400" u="none" cap="none" strike="noStrike">
              <a:solidFill>
                <a:srgbClr val="000000"/>
              </a:solidFill>
              <a:latin typeface="Calibri"/>
              <a:ea typeface="Calibri"/>
              <a:cs typeface="Calibri"/>
              <a:sym typeface="Calibri"/>
            </a:endParaRPr>
          </a:p>
        </p:txBody>
      </p:sp>
      <p:sp>
        <p:nvSpPr>
          <p:cNvPr id="265" name="Google Shape;265;g7694e86741_0_306"/>
          <p:cNvSpPr txBox="1"/>
          <p:nvPr/>
        </p:nvSpPr>
        <p:spPr>
          <a:xfrm>
            <a:off x="305125" y="4291650"/>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Innovation Leadership Track (Starts in 2nd Quarter)</a:t>
            </a:r>
            <a:endParaRPr b="1" i="0" sz="2400" u="none" cap="none" strike="noStrike">
              <a:solidFill>
                <a:srgbClr val="000000"/>
              </a:solidFill>
              <a:latin typeface="Calibri"/>
              <a:ea typeface="Calibri"/>
              <a:cs typeface="Calibri"/>
              <a:sym typeface="Calibri"/>
            </a:endParaRPr>
          </a:p>
        </p:txBody>
      </p:sp>
      <p:sp>
        <p:nvSpPr>
          <p:cNvPr id="266" name="Google Shape;266;g7694e86741_0_306"/>
          <p:cNvSpPr/>
          <p:nvPr/>
        </p:nvSpPr>
        <p:spPr>
          <a:xfrm>
            <a:off x="40165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 Thinking</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Agile Project Management</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Startup</a:t>
            </a:r>
            <a:endParaRPr b="1" i="0" sz="1600" u="none" cap="none" strike="noStrike">
              <a:solidFill>
                <a:srgbClr val="000000"/>
              </a:solidFill>
              <a:latin typeface="Arial"/>
              <a:ea typeface="Arial"/>
              <a:cs typeface="Arial"/>
              <a:sym typeface="Arial"/>
            </a:endParaRPr>
          </a:p>
        </p:txBody>
      </p:sp>
      <p:sp>
        <p:nvSpPr>
          <p:cNvPr id="267" name="Google Shape;267;g7694e86741_0_306"/>
          <p:cNvSpPr/>
          <p:nvPr/>
        </p:nvSpPr>
        <p:spPr>
          <a:xfrm>
            <a:off x="319080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DevOps, Git, Docker</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Terraform, Ansible</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Jenkins, Prometheus</a:t>
            </a:r>
            <a:endParaRPr b="1" i="0" sz="1600" u="none" cap="none" strike="noStrike">
              <a:solidFill>
                <a:srgbClr val="000000"/>
              </a:solidFill>
              <a:latin typeface="Arial"/>
              <a:ea typeface="Arial"/>
              <a:cs typeface="Arial"/>
              <a:sym typeface="Arial"/>
            </a:endParaRPr>
          </a:p>
        </p:txBody>
      </p:sp>
      <p:sp>
        <p:nvSpPr>
          <p:cNvPr id="268" name="Google Shape;268;g7694e86741_0_306"/>
          <p:cNvSpPr/>
          <p:nvPr/>
        </p:nvSpPr>
        <p:spPr>
          <a:xfrm>
            <a:off x="6050725"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t/>
            </a:r>
            <a:endParaRPr b="1" sz="1600"/>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UX</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Apps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Bots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g7694e86741_0_37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800"/>
              <a:buNone/>
            </a:pPr>
            <a:r>
              <a:rPr lang="en-US"/>
              <a:t>PIAIC Cloud Native and Mobile Web Apps Program of Study</a:t>
            </a:r>
            <a:endParaRPr/>
          </a:p>
        </p:txBody>
      </p:sp>
      <p:sp>
        <p:nvSpPr>
          <p:cNvPr id="275" name="Google Shape;275;g7694e86741_0_378"/>
          <p:cNvSpPr/>
          <p:nvPr/>
        </p:nvSpPr>
        <p:spPr>
          <a:xfrm>
            <a:off x="4016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Linux</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Docker</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Kubernetes</a:t>
            </a:r>
            <a:endParaRPr b="1" i="0" sz="1600" u="none" cap="none" strike="noStrike">
              <a:solidFill>
                <a:srgbClr val="000000"/>
              </a:solidFill>
              <a:latin typeface="Arial"/>
              <a:ea typeface="Arial"/>
              <a:cs typeface="Arial"/>
              <a:sym typeface="Arial"/>
            </a:endParaRPr>
          </a:p>
        </p:txBody>
      </p:sp>
      <p:sp>
        <p:nvSpPr>
          <p:cNvPr id="276" name="Google Shape;276;g7694e86741_0_378"/>
          <p:cNvSpPr/>
          <p:nvPr/>
        </p:nvSpPr>
        <p:spPr>
          <a:xfrm>
            <a:off x="26739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React</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JAMstack</a:t>
            </a:r>
            <a:endParaRPr b="1" i="0" sz="1600" u="none" cap="none" strike="noStrike">
              <a:solidFill>
                <a:srgbClr val="000000"/>
              </a:solidFill>
              <a:latin typeface="Arial"/>
              <a:ea typeface="Arial"/>
              <a:cs typeface="Arial"/>
              <a:sym typeface="Arial"/>
            </a:endParaRPr>
          </a:p>
        </p:txBody>
      </p:sp>
      <p:sp>
        <p:nvSpPr>
          <p:cNvPr id="277" name="Google Shape;277;g7694e86741_0_378"/>
          <p:cNvSpPr/>
          <p:nvPr/>
        </p:nvSpPr>
        <p:spPr>
          <a:xfrm>
            <a:off x="49462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MERN Stack</a:t>
            </a:r>
            <a:endParaRPr b="1" i="0" sz="1600" u="none" cap="none" strike="noStrike">
              <a:solidFill>
                <a:srgbClr val="000000"/>
              </a:solidFill>
              <a:latin typeface="Arial"/>
              <a:ea typeface="Arial"/>
              <a:cs typeface="Arial"/>
              <a:sym typeface="Arial"/>
            </a:endParaRPr>
          </a:p>
        </p:txBody>
      </p:sp>
      <p:sp>
        <p:nvSpPr>
          <p:cNvPr id="278" name="Google Shape;278;g7694e86741_0_378"/>
          <p:cNvSpPr/>
          <p:nvPr/>
        </p:nvSpPr>
        <p:spPr>
          <a:xfrm>
            <a:off x="71664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IV:</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Multi Cloud</a:t>
            </a:r>
            <a:endParaRPr b="1" i="0" sz="1600" u="none" cap="none" strike="noStrike">
              <a:solidFill>
                <a:srgbClr val="000000"/>
              </a:solidFill>
              <a:latin typeface="Arial"/>
              <a:ea typeface="Arial"/>
              <a:cs typeface="Arial"/>
              <a:sym typeface="Arial"/>
            </a:endParaRPr>
          </a:p>
        </p:txBody>
      </p:sp>
      <p:sp>
        <p:nvSpPr>
          <p:cNvPr id="279" name="Google Shape;279;g7694e86741_0_378"/>
          <p:cNvSpPr txBox="1"/>
          <p:nvPr/>
        </p:nvSpPr>
        <p:spPr>
          <a:xfrm>
            <a:off x="305125" y="1487625"/>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Technical Track</a:t>
            </a:r>
            <a:endParaRPr b="1" i="0" sz="2400" u="none" cap="none" strike="noStrike">
              <a:solidFill>
                <a:srgbClr val="000000"/>
              </a:solidFill>
              <a:latin typeface="Calibri"/>
              <a:ea typeface="Calibri"/>
              <a:cs typeface="Calibri"/>
              <a:sym typeface="Calibri"/>
            </a:endParaRPr>
          </a:p>
        </p:txBody>
      </p:sp>
      <p:sp>
        <p:nvSpPr>
          <p:cNvPr id="280" name="Google Shape;280;g7694e86741_0_378"/>
          <p:cNvSpPr txBox="1"/>
          <p:nvPr/>
        </p:nvSpPr>
        <p:spPr>
          <a:xfrm>
            <a:off x="305125" y="4291650"/>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Innovation Leadership Track (Starts in 2nd Quarter)</a:t>
            </a:r>
            <a:endParaRPr b="1" i="0" sz="2400" u="none" cap="none" strike="noStrike">
              <a:solidFill>
                <a:srgbClr val="000000"/>
              </a:solidFill>
              <a:latin typeface="Calibri"/>
              <a:ea typeface="Calibri"/>
              <a:cs typeface="Calibri"/>
              <a:sym typeface="Calibri"/>
            </a:endParaRPr>
          </a:p>
        </p:txBody>
      </p:sp>
      <p:sp>
        <p:nvSpPr>
          <p:cNvPr id="281" name="Google Shape;281;g7694e86741_0_378"/>
          <p:cNvSpPr/>
          <p:nvPr/>
        </p:nvSpPr>
        <p:spPr>
          <a:xfrm>
            <a:off x="40165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 Thinking</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Agile Project Management</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Startup</a:t>
            </a:r>
            <a:endParaRPr b="1" i="0" sz="1600" u="none" cap="none" strike="noStrike">
              <a:solidFill>
                <a:srgbClr val="000000"/>
              </a:solidFill>
              <a:latin typeface="Arial"/>
              <a:ea typeface="Arial"/>
              <a:cs typeface="Arial"/>
              <a:sym typeface="Arial"/>
            </a:endParaRPr>
          </a:p>
        </p:txBody>
      </p:sp>
      <p:sp>
        <p:nvSpPr>
          <p:cNvPr id="282" name="Google Shape;282;g7694e86741_0_378"/>
          <p:cNvSpPr/>
          <p:nvPr/>
        </p:nvSpPr>
        <p:spPr>
          <a:xfrm>
            <a:off x="326700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DevOps, Git, Docker</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Terraform, Ansible</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Jenkins, Prometheus</a:t>
            </a:r>
            <a:endParaRPr b="1" i="0" sz="1600" u="none" cap="none" strike="noStrike">
              <a:solidFill>
                <a:srgbClr val="000000"/>
              </a:solidFill>
              <a:latin typeface="Arial"/>
              <a:ea typeface="Arial"/>
              <a:cs typeface="Arial"/>
              <a:sym typeface="Arial"/>
            </a:endParaRPr>
          </a:p>
        </p:txBody>
      </p:sp>
      <p:sp>
        <p:nvSpPr>
          <p:cNvPr id="283" name="Google Shape;283;g7694e86741_0_378"/>
          <p:cNvSpPr/>
          <p:nvPr/>
        </p:nvSpPr>
        <p:spPr>
          <a:xfrm>
            <a:off x="6050725"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t/>
            </a:r>
            <a:endParaRPr b="1" sz="1600"/>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UX</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Apps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Bots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g7694e86741_0_39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800"/>
              <a:buNone/>
            </a:pPr>
            <a:r>
              <a:rPr lang="en-US"/>
              <a:t>PIAIC IoT Program of Study</a:t>
            </a:r>
            <a:endParaRPr/>
          </a:p>
        </p:txBody>
      </p:sp>
      <p:sp>
        <p:nvSpPr>
          <p:cNvPr id="290" name="Google Shape;290;g7694e86741_0_392"/>
          <p:cNvSpPr/>
          <p:nvPr/>
        </p:nvSpPr>
        <p:spPr>
          <a:xfrm>
            <a:off x="4016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Systems Programming using Rust</a:t>
            </a:r>
            <a:endParaRPr b="1" i="0" sz="1600" u="none" cap="none" strike="noStrike">
              <a:solidFill>
                <a:srgbClr val="000000"/>
              </a:solidFill>
              <a:latin typeface="Arial"/>
              <a:ea typeface="Arial"/>
              <a:cs typeface="Arial"/>
              <a:sym typeface="Arial"/>
            </a:endParaRPr>
          </a:p>
        </p:txBody>
      </p:sp>
      <p:sp>
        <p:nvSpPr>
          <p:cNvPr id="291" name="Google Shape;291;g7694e86741_0_392"/>
          <p:cNvSpPr/>
          <p:nvPr/>
        </p:nvSpPr>
        <p:spPr>
          <a:xfrm>
            <a:off x="26739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Embedded Programing using Rust</a:t>
            </a:r>
            <a:endParaRPr b="1" i="0" sz="1600" u="none" cap="none" strike="noStrike">
              <a:solidFill>
                <a:srgbClr val="000000"/>
              </a:solidFill>
              <a:latin typeface="Arial"/>
              <a:ea typeface="Arial"/>
              <a:cs typeface="Arial"/>
              <a:sym typeface="Arial"/>
            </a:endParaRPr>
          </a:p>
        </p:txBody>
      </p:sp>
      <p:sp>
        <p:nvSpPr>
          <p:cNvPr id="292" name="Google Shape;292;g7694e86741_0_392"/>
          <p:cNvSpPr/>
          <p:nvPr/>
        </p:nvSpPr>
        <p:spPr>
          <a:xfrm>
            <a:off x="49462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Async and Micro Services using Rust</a:t>
            </a:r>
            <a:endParaRPr b="1" i="0" sz="1600" u="none" cap="none" strike="noStrike">
              <a:solidFill>
                <a:srgbClr val="000000"/>
              </a:solidFill>
              <a:latin typeface="Arial"/>
              <a:ea typeface="Arial"/>
              <a:cs typeface="Arial"/>
              <a:sym typeface="Arial"/>
            </a:endParaRPr>
          </a:p>
        </p:txBody>
      </p:sp>
      <p:sp>
        <p:nvSpPr>
          <p:cNvPr id="293" name="Google Shape;293;g7694e86741_0_392"/>
          <p:cNvSpPr/>
          <p:nvPr/>
        </p:nvSpPr>
        <p:spPr>
          <a:xfrm>
            <a:off x="71664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IV:</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Artificial Intelligence of Things and Bots</a:t>
            </a:r>
            <a:endParaRPr b="1" i="0" sz="1600" u="none" cap="none" strike="noStrike">
              <a:solidFill>
                <a:srgbClr val="000000"/>
              </a:solidFill>
              <a:latin typeface="Arial"/>
              <a:ea typeface="Arial"/>
              <a:cs typeface="Arial"/>
              <a:sym typeface="Arial"/>
            </a:endParaRPr>
          </a:p>
        </p:txBody>
      </p:sp>
      <p:sp>
        <p:nvSpPr>
          <p:cNvPr id="294" name="Google Shape;294;g7694e86741_0_392"/>
          <p:cNvSpPr txBox="1"/>
          <p:nvPr/>
        </p:nvSpPr>
        <p:spPr>
          <a:xfrm>
            <a:off x="305125" y="1487625"/>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Technical Track</a:t>
            </a:r>
            <a:endParaRPr b="1" i="0" sz="2400" u="none" cap="none" strike="noStrike">
              <a:solidFill>
                <a:srgbClr val="000000"/>
              </a:solidFill>
              <a:latin typeface="Calibri"/>
              <a:ea typeface="Calibri"/>
              <a:cs typeface="Calibri"/>
              <a:sym typeface="Calibri"/>
            </a:endParaRPr>
          </a:p>
        </p:txBody>
      </p:sp>
      <p:sp>
        <p:nvSpPr>
          <p:cNvPr id="295" name="Google Shape;295;g7694e86741_0_392"/>
          <p:cNvSpPr txBox="1"/>
          <p:nvPr/>
        </p:nvSpPr>
        <p:spPr>
          <a:xfrm>
            <a:off x="305125" y="4291650"/>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Innovation Leadership Track (Starts in 2nd Quarter)</a:t>
            </a:r>
            <a:endParaRPr b="1" i="0" sz="2400" u="none" cap="none" strike="noStrike">
              <a:solidFill>
                <a:srgbClr val="000000"/>
              </a:solidFill>
              <a:latin typeface="Calibri"/>
              <a:ea typeface="Calibri"/>
              <a:cs typeface="Calibri"/>
              <a:sym typeface="Calibri"/>
            </a:endParaRPr>
          </a:p>
        </p:txBody>
      </p:sp>
      <p:sp>
        <p:nvSpPr>
          <p:cNvPr id="296" name="Google Shape;296;g7694e86741_0_392"/>
          <p:cNvSpPr/>
          <p:nvPr/>
        </p:nvSpPr>
        <p:spPr>
          <a:xfrm>
            <a:off x="40165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 Thinking</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Agile Project Management</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Startup</a:t>
            </a:r>
            <a:endParaRPr b="1" i="0" sz="1600" u="none" cap="none" strike="noStrike">
              <a:solidFill>
                <a:srgbClr val="000000"/>
              </a:solidFill>
              <a:latin typeface="Arial"/>
              <a:ea typeface="Arial"/>
              <a:cs typeface="Arial"/>
              <a:sym typeface="Arial"/>
            </a:endParaRPr>
          </a:p>
        </p:txBody>
      </p:sp>
      <p:sp>
        <p:nvSpPr>
          <p:cNvPr id="297" name="Google Shape;297;g7694e86741_0_392"/>
          <p:cNvSpPr/>
          <p:nvPr/>
        </p:nvSpPr>
        <p:spPr>
          <a:xfrm>
            <a:off x="326700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DevOps, Git, Docker</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Terraform, Ansible</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Jenkins, Prometheus</a:t>
            </a:r>
            <a:endParaRPr b="1" i="0" sz="1600" u="none" cap="none" strike="noStrike">
              <a:solidFill>
                <a:srgbClr val="000000"/>
              </a:solidFill>
              <a:latin typeface="Arial"/>
              <a:ea typeface="Arial"/>
              <a:cs typeface="Arial"/>
              <a:sym typeface="Arial"/>
            </a:endParaRPr>
          </a:p>
        </p:txBody>
      </p:sp>
      <p:sp>
        <p:nvSpPr>
          <p:cNvPr id="298" name="Google Shape;298;g7694e86741_0_392"/>
          <p:cNvSpPr/>
          <p:nvPr/>
        </p:nvSpPr>
        <p:spPr>
          <a:xfrm>
            <a:off x="6050725"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t/>
            </a:r>
            <a:endParaRPr b="1" sz="1600"/>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UX</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Apps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Bots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pic>
        <p:nvPicPr>
          <p:cNvPr id="107" name="Google Shape;107;g7694e86741_0_7"/>
          <p:cNvPicPr preferRelativeResize="0"/>
          <p:nvPr/>
        </p:nvPicPr>
        <p:blipFill rotWithShape="1">
          <a:blip r:embed="rId3">
            <a:alphaModFix/>
          </a:blip>
          <a:srcRect b="0" l="0" r="0" t="0"/>
          <a:stretch/>
        </p:blipFill>
        <p:spPr>
          <a:xfrm>
            <a:off x="-2" y="381000"/>
            <a:ext cx="9144000" cy="601405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g7694e86741_0_36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800"/>
              <a:buNone/>
            </a:pPr>
            <a:r>
              <a:rPr lang="en-US"/>
              <a:t>PIAIC Quantum Computing Program of Study</a:t>
            </a:r>
            <a:endParaRPr/>
          </a:p>
        </p:txBody>
      </p:sp>
      <p:sp>
        <p:nvSpPr>
          <p:cNvPr id="305" name="Google Shape;305;g7694e86741_0_364"/>
          <p:cNvSpPr/>
          <p:nvPr/>
        </p:nvSpPr>
        <p:spPr>
          <a:xfrm>
            <a:off x="4016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Fundamentals of Programming a QPU</a:t>
            </a:r>
            <a:endParaRPr b="1" i="0" sz="1600" u="none" cap="none" strike="noStrike">
              <a:solidFill>
                <a:srgbClr val="000000"/>
              </a:solidFill>
              <a:latin typeface="Arial"/>
              <a:ea typeface="Arial"/>
              <a:cs typeface="Arial"/>
              <a:sym typeface="Arial"/>
            </a:endParaRPr>
          </a:p>
        </p:txBody>
      </p:sp>
      <p:sp>
        <p:nvSpPr>
          <p:cNvPr id="306" name="Google Shape;306;g7694e86741_0_364"/>
          <p:cNvSpPr/>
          <p:nvPr/>
        </p:nvSpPr>
        <p:spPr>
          <a:xfrm>
            <a:off x="26739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Building QPU Applications</a:t>
            </a:r>
            <a:endParaRPr b="1" i="0" sz="1600" u="none" cap="none" strike="noStrike">
              <a:solidFill>
                <a:srgbClr val="000000"/>
              </a:solidFill>
              <a:latin typeface="Arial"/>
              <a:ea typeface="Arial"/>
              <a:cs typeface="Arial"/>
              <a:sym typeface="Arial"/>
            </a:endParaRPr>
          </a:p>
        </p:txBody>
      </p:sp>
      <p:sp>
        <p:nvSpPr>
          <p:cNvPr id="307" name="Google Shape;307;g7694e86741_0_364"/>
          <p:cNvSpPr/>
          <p:nvPr/>
        </p:nvSpPr>
        <p:spPr>
          <a:xfrm>
            <a:off x="49462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In Depth Qiskit Quantum Computing</a:t>
            </a:r>
            <a:endParaRPr b="1" i="0" sz="1600" u="none" cap="none" strike="noStrike">
              <a:solidFill>
                <a:srgbClr val="000000"/>
              </a:solidFill>
              <a:latin typeface="Arial"/>
              <a:ea typeface="Arial"/>
              <a:cs typeface="Arial"/>
              <a:sym typeface="Arial"/>
            </a:endParaRPr>
          </a:p>
        </p:txBody>
      </p:sp>
      <p:sp>
        <p:nvSpPr>
          <p:cNvPr id="308" name="Google Shape;308;g7694e86741_0_364"/>
          <p:cNvSpPr/>
          <p:nvPr/>
        </p:nvSpPr>
        <p:spPr>
          <a:xfrm>
            <a:off x="71664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IV:</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Applications in Finance, AI, Chemistry, and Gaming</a:t>
            </a:r>
            <a:endParaRPr b="1" i="0" sz="1600" u="none" cap="none" strike="noStrike">
              <a:solidFill>
                <a:srgbClr val="000000"/>
              </a:solidFill>
              <a:latin typeface="Arial"/>
              <a:ea typeface="Arial"/>
              <a:cs typeface="Arial"/>
              <a:sym typeface="Arial"/>
            </a:endParaRPr>
          </a:p>
        </p:txBody>
      </p:sp>
      <p:sp>
        <p:nvSpPr>
          <p:cNvPr id="309" name="Google Shape;309;g7694e86741_0_364"/>
          <p:cNvSpPr txBox="1"/>
          <p:nvPr/>
        </p:nvSpPr>
        <p:spPr>
          <a:xfrm>
            <a:off x="305125" y="1487625"/>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Technical Track</a:t>
            </a:r>
            <a:endParaRPr b="1" i="0" sz="2400" u="none" cap="none" strike="noStrike">
              <a:solidFill>
                <a:srgbClr val="000000"/>
              </a:solidFill>
              <a:latin typeface="Calibri"/>
              <a:ea typeface="Calibri"/>
              <a:cs typeface="Calibri"/>
              <a:sym typeface="Calibri"/>
            </a:endParaRPr>
          </a:p>
        </p:txBody>
      </p:sp>
      <p:sp>
        <p:nvSpPr>
          <p:cNvPr id="310" name="Google Shape;310;g7694e86741_0_364"/>
          <p:cNvSpPr txBox="1"/>
          <p:nvPr/>
        </p:nvSpPr>
        <p:spPr>
          <a:xfrm>
            <a:off x="305125" y="4291650"/>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Innovation Leadership Track (Starts in 2nd Quarter)</a:t>
            </a:r>
            <a:endParaRPr b="1" i="0" sz="2400" u="none" cap="none" strike="noStrike">
              <a:solidFill>
                <a:srgbClr val="000000"/>
              </a:solidFill>
              <a:latin typeface="Calibri"/>
              <a:ea typeface="Calibri"/>
              <a:cs typeface="Calibri"/>
              <a:sym typeface="Calibri"/>
            </a:endParaRPr>
          </a:p>
        </p:txBody>
      </p:sp>
      <p:sp>
        <p:nvSpPr>
          <p:cNvPr id="311" name="Google Shape;311;g7694e86741_0_364"/>
          <p:cNvSpPr/>
          <p:nvPr/>
        </p:nvSpPr>
        <p:spPr>
          <a:xfrm>
            <a:off x="40165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 Thinking</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Agile Project Management</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Startup</a:t>
            </a:r>
            <a:endParaRPr b="1" i="0" sz="1600" u="none" cap="none" strike="noStrike">
              <a:solidFill>
                <a:srgbClr val="000000"/>
              </a:solidFill>
              <a:latin typeface="Arial"/>
              <a:ea typeface="Arial"/>
              <a:cs typeface="Arial"/>
              <a:sym typeface="Arial"/>
            </a:endParaRPr>
          </a:p>
        </p:txBody>
      </p:sp>
      <p:sp>
        <p:nvSpPr>
          <p:cNvPr id="312" name="Google Shape;312;g7694e86741_0_364"/>
          <p:cNvSpPr/>
          <p:nvPr/>
        </p:nvSpPr>
        <p:spPr>
          <a:xfrm>
            <a:off x="326700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DevOps, Git, Docker</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Terraform, Ansible</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Jenkins, Prometheus</a:t>
            </a:r>
            <a:endParaRPr b="1" i="0" sz="1600" u="none" cap="none" strike="noStrike">
              <a:solidFill>
                <a:srgbClr val="000000"/>
              </a:solidFill>
              <a:latin typeface="Arial"/>
              <a:ea typeface="Arial"/>
              <a:cs typeface="Arial"/>
              <a:sym typeface="Arial"/>
            </a:endParaRPr>
          </a:p>
        </p:txBody>
      </p:sp>
      <p:sp>
        <p:nvSpPr>
          <p:cNvPr id="313" name="Google Shape;313;g7694e86741_0_364"/>
          <p:cNvSpPr/>
          <p:nvPr/>
        </p:nvSpPr>
        <p:spPr>
          <a:xfrm>
            <a:off x="6050725"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t/>
            </a:r>
            <a:endParaRPr b="1" sz="1600"/>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UX</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Apps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Bots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g7694e86741_0_35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800"/>
              <a:buNone/>
            </a:pPr>
            <a:r>
              <a:rPr lang="en-US"/>
              <a:t>PIAIC 5G and Software Defined Networking Program of Study</a:t>
            </a:r>
            <a:endParaRPr/>
          </a:p>
        </p:txBody>
      </p:sp>
      <p:sp>
        <p:nvSpPr>
          <p:cNvPr id="320" name="Google Shape;320;g7694e86741_0_350"/>
          <p:cNvSpPr/>
          <p:nvPr/>
        </p:nvSpPr>
        <p:spPr>
          <a:xfrm>
            <a:off x="4016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Fundamentals of Core Networking and 5G Architecture</a:t>
            </a:r>
            <a:endParaRPr b="1" i="0" sz="1600" u="none" cap="none" strike="noStrike">
              <a:solidFill>
                <a:srgbClr val="000000"/>
              </a:solidFill>
              <a:latin typeface="Arial"/>
              <a:ea typeface="Arial"/>
              <a:cs typeface="Arial"/>
              <a:sym typeface="Arial"/>
            </a:endParaRPr>
          </a:p>
        </p:txBody>
      </p:sp>
      <p:sp>
        <p:nvSpPr>
          <p:cNvPr id="321" name="Google Shape;321;g7694e86741_0_350"/>
          <p:cNvSpPr/>
          <p:nvPr/>
        </p:nvSpPr>
        <p:spPr>
          <a:xfrm>
            <a:off x="26739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Advanced Core Networking and Python Programming</a:t>
            </a:r>
            <a:endParaRPr b="1" i="0" sz="1600" u="none" cap="none" strike="noStrike">
              <a:solidFill>
                <a:srgbClr val="000000"/>
              </a:solidFill>
              <a:latin typeface="Arial"/>
              <a:ea typeface="Arial"/>
              <a:cs typeface="Arial"/>
              <a:sym typeface="Arial"/>
            </a:endParaRPr>
          </a:p>
        </p:txBody>
      </p:sp>
      <p:sp>
        <p:nvSpPr>
          <p:cNvPr id="322" name="Google Shape;322;g7694e86741_0_350"/>
          <p:cNvSpPr/>
          <p:nvPr/>
        </p:nvSpPr>
        <p:spPr>
          <a:xfrm>
            <a:off x="49462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Network </a:t>
            </a:r>
            <a:r>
              <a:rPr b="1" i="0" lang="en-US" sz="1500" u="none" cap="none" strike="noStrike">
                <a:solidFill>
                  <a:srgbClr val="000000"/>
                </a:solidFill>
                <a:latin typeface="Arial"/>
                <a:ea typeface="Arial"/>
                <a:cs typeface="Arial"/>
                <a:sym typeface="Arial"/>
              </a:rPr>
              <a:t>Programmability</a:t>
            </a:r>
            <a:r>
              <a:rPr b="1" i="0" lang="en-US" sz="1600" u="none" cap="none" strike="noStrike">
                <a:solidFill>
                  <a:srgbClr val="000000"/>
                </a:solidFill>
                <a:latin typeface="Arial"/>
                <a:ea typeface="Arial"/>
                <a:cs typeface="Arial"/>
                <a:sym typeface="Arial"/>
              </a:rPr>
              <a:t> and 5G Architecture</a:t>
            </a:r>
            <a:endParaRPr b="1" i="0" sz="1600" u="none" cap="none" strike="noStrike">
              <a:solidFill>
                <a:srgbClr val="000000"/>
              </a:solidFill>
              <a:latin typeface="Arial"/>
              <a:ea typeface="Arial"/>
              <a:cs typeface="Arial"/>
              <a:sym typeface="Arial"/>
            </a:endParaRPr>
          </a:p>
        </p:txBody>
      </p:sp>
      <p:sp>
        <p:nvSpPr>
          <p:cNvPr id="323" name="Google Shape;323;g7694e86741_0_350"/>
          <p:cNvSpPr/>
          <p:nvPr/>
        </p:nvSpPr>
        <p:spPr>
          <a:xfrm>
            <a:off x="71664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IV:</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Network </a:t>
            </a:r>
            <a:r>
              <a:rPr b="1" i="0" lang="en-US" sz="1500" u="none" cap="none" strike="noStrike">
                <a:solidFill>
                  <a:srgbClr val="000000"/>
                </a:solidFill>
                <a:latin typeface="Arial"/>
                <a:ea typeface="Arial"/>
                <a:cs typeface="Arial"/>
                <a:sym typeface="Arial"/>
              </a:rPr>
              <a:t>Programmability</a:t>
            </a:r>
            <a:r>
              <a:rPr b="1" i="0" lang="en-US" sz="1600" u="none" cap="none" strike="noStrike">
                <a:solidFill>
                  <a:srgbClr val="000000"/>
                </a:solidFill>
                <a:latin typeface="Arial"/>
                <a:ea typeface="Arial"/>
                <a:cs typeface="Arial"/>
                <a:sym typeface="Arial"/>
              </a:rPr>
              <a:t> &amp; Cloud Native Computing</a:t>
            </a:r>
            <a:endParaRPr b="1" i="0" sz="1600" u="none" cap="none" strike="noStrike">
              <a:solidFill>
                <a:srgbClr val="000000"/>
              </a:solidFill>
              <a:latin typeface="Arial"/>
              <a:ea typeface="Arial"/>
              <a:cs typeface="Arial"/>
              <a:sym typeface="Arial"/>
            </a:endParaRPr>
          </a:p>
        </p:txBody>
      </p:sp>
      <p:sp>
        <p:nvSpPr>
          <p:cNvPr id="324" name="Google Shape;324;g7694e86741_0_350"/>
          <p:cNvSpPr txBox="1"/>
          <p:nvPr/>
        </p:nvSpPr>
        <p:spPr>
          <a:xfrm>
            <a:off x="305125" y="1487625"/>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Technical Track</a:t>
            </a:r>
            <a:endParaRPr b="1" i="0" sz="2400" u="none" cap="none" strike="noStrike">
              <a:solidFill>
                <a:srgbClr val="000000"/>
              </a:solidFill>
              <a:latin typeface="Calibri"/>
              <a:ea typeface="Calibri"/>
              <a:cs typeface="Calibri"/>
              <a:sym typeface="Calibri"/>
            </a:endParaRPr>
          </a:p>
        </p:txBody>
      </p:sp>
      <p:sp>
        <p:nvSpPr>
          <p:cNvPr id="325" name="Google Shape;325;g7694e86741_0_350"/>
          <p:cNvSpPr txBox="1"/>
          <p:nvPr/>
        </p:nvSpPr>
        <p:spPr>
          <a:xfrm>
            <a:off x="305125" y="4291650"/>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Innovation Leadership Track (Starts in 2nd Quarter)</a:t>
            </a:r>
            <a:endParaRPr b="1" i="0" sz="2400" u="none" cap="none" strike="noStrike">
              <a:solidFill>
                <a:srgbClr val="000000"/>
              </a:solidFill>
              <a:latin typeface="Calibri"/>
              <a:ea typeface="Calibri"/>
              <a:cs typeface="Calibri"/>
              <a:sym typeface="Calibri"/>
            </a:endParaRPr>
          </a:p>
        </p:txBody>
      </p:sp>
      <p:sp>
        <p:nvSpPr>
          <p:cNvPr id="326" name="Google Shape;326;g7694e86741_0_350"/>
          <p:cNvSpPr/>
          <p:nvPr/>
        </p:nvSpPr>
        <p:spPr>
          <a:xfrm>
            <a:off x="40165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 Thinking</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Agile Project Management</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Startup</a:t>
            </a:r>
            <a:endParaRPr b="1" i="0" sz="1600" u="none" cap="none" strike="noStrike">
              <a:solidFill>
                <a:srgbClr val="000000"/>
              </a:solidFill>
              <a:latin typeface="Arial"/>
              <a:ea typeface="Arial"/>
              <a:cs typeface="Arial"/>
              <a:sym typeface="Arial"/>
            </a:endParaRPr>
          </a:p>
        </p:txBody>
      </p:sp>
      <p:sp>
        <p:nvSpPr>
          <p:cNvPr id="327" name="Google Shape;327;g7694e86741_0_350"/>
          <p:cNvSpPr/>
          <p:nvPr/>
        </p:nvSpPr>
        <p:spPr>
          <a:xfrm>
            <a:off x="6050725"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UX</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Apps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Bots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p:txBody>
      </p:sp>
      <p:sp>
        <p:nvSpPr>
          <p:cNvPr id="328" name="Google Shape;328;g7694e86741_0_350"/>
          <p:cNvSpPr/>
          <p:nvPr/>
        </p:nvSpPr>
        <p:spPr>
          <a:xfrm>
            <a:off x="326700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DevOps, Git, Docker</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Terraform, Ansible</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Jenkins, Prometheus</a:t>
            </a:r>
            <a:endParaRPr b="1" i="0" sz="1600" u="none" cap="none" strike="noStrik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g7694e86741_0_4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800"/>
              <a:buNone/>
            </a:pPr>
            <a:r>
              <a:rPr lang="en-US"/>
              <a:t>PIAIC Cyber Ops and Security Program of Study</a:t>
            </a:r>
            <a:endParaRPr/>
          </a:p>
        </p:txBody>
      </p:sp>
      <p:sp>
        <p:nvSpPr>
          <p:cNvPr id="335" name="Google Shape;335;g7694e86741_0_422"/>
          <p:cNvSpPr/>
          <p:nvPr/>
        </p:nvSpPr>
        <p:spPr>
          <a:xfrm>
            <a:off x="4016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Fundamentals of Core Networking &amp; Security</a:t>
            </a:r>
            <a:endParaRPr b="1" i="0" sz="1600" u="none" cap="none" strike="noStrike">
              <a:solidFill>
                <a:srgbClr val="000000"/>
              </a:solidFill>
              <a:latin typeface="Arial"/>
              <a:ea typeface="Arial"/>
              <a:cs typeface="Arial"/>
              <a:sym typeface="Arial"/>
            </a:endParaRPr>
          </a:p>
        </p:txBody>
      </p:sp>
      <p:sp>
        <p:nvSpPr>
          <p:cNvPr id="336" name="Google Shape;336;g7694e86741_0_422"/>
          <p:cNvSpPr/>
          <p:nvPr/>
        </p:nvSpPr>
        <p:spPr>
          <a:xfrm>
            <a:off x="26739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Advanced Core Networking and Python Programming</a:t>
            </a:r>
            <a:endParaRPr b="1" i="0" sz="1600" u="none" cap="none" strike="noStrike">
              <a:solidFill>
                <a:srgbClr val="000000"/>
              </a:solidFill>
              <a:latin typeface="Arial"/>
              <a:ea typeface="Arial"/>
              <a:cs typeface="Arial"/>
              <a:sym typeface="Arial"/>
            </a:endParaRPr>
          </a:p>
        </p:txBody>
      </p:sp>
      <p:sp>
        <p:nvSpPr>
          <p:cNvPr id="337" name="Google Shape;337;g7694e86741_0_422"/>
          <p:cNvSpPr/>
          <p:nvPr/>
        </p:nvSpPr>
        <p:spPr>
          <a:xfrm>
            <a:off x="49462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Core Security &amp; Cryptography</a:t>
            </a:r>
            <a:endParaRPr b="1" i="0" sz="1600" u="none" cap="none" strike="noStrike">
              <a:solidFill>
                <a:srgbClr val="000000"/>
              </a:solidFill>
              <a:latin typeface="Arial"/>
              <a:ea typeface="Arial"/>
              <a:cs typeface="Arial"/>
              <a:sym typeface="Arial"/>
            </a:endParaRPr>
          </a:p>
        </p:txBody>
      </p:sp>
      <p:sp>
        <p:nvSpPr>
          <p:cNvPr id="338" name="Google Shape;338;g7694e86741_0_422"/>
          <p:cNvSpPr/>
          <p:nvPr/>
        </p:nvSpPr>
        <p:spPr>
          <a:xfrm>
            <a:off x="71664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IV:</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Network </a:t>
            </a:r>
            <a:r>
              <a:rPr b="1" i="0" lang="en-US" sz="1500" u="none" cap="none" strike="noStrike">
                <a:solidFill>
                  <a:srgbClr val="000000"/>
                </a:solidFill>
                <a:latin typeface="Arial"/>
                <a:ea typeface="Arial"/>
                <a:cs typeface="Arial"/>
                <a:sym typeface="Arial"/>
              </a:rPr>
              <a:t>Programmability</a:t>
            </a:r>
            <a:r>
              <a:rPr b="1" i="0" lang="en-US" sz="1600" u="none" cap="none" strike="noStrike">
                <a:solidFill>
                  <a:srgbClr val="000000"/>
                </a:solidFill>
                <a:latin typeface="Arial"/>
                <a:ea typeface="Arial"/>
                <a:cs typeface="Arial"/>
                <a:sym typeface="Arial"/>
              </a:rPr>
              <a:t> </a:t>
            </a:r>
            <a:r>
              <a:rPr b="1" i="0" lang="en-US" sz="1500" u="none" cap="none" strike="noStrike">
                <a:solidFill>
                  <a:srgbClr val="000000"/>
                </a:solidFill>
                <a:latin typeface="Arial"/>
                <a:ea typeface="Arial"/>
                <a:cs typeface="Arial"/>
                <a:sym typeface="Arial"/>
              </a:rPr>
              <a:t>&amp; Security Tools</a:t>
            </a:r>
            <a:endParaRPr b="1" i="0" sz="15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p:txBody>
      </p:sp>
      <p:sp>
        <p:nvSpPr>
          <p:cNvPr id="339" name="Google Shape;339;g7694e86741_0_422"/>
          <p:cNvSpPr txBox="1"/>
          <p:nvPr/>
        </p:nvSpPr>
        <p:spPr>
          <a:xfrm>
            <a:off x="305125" y="1487625"/>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Technical Track</a:t>
            </a:r>
            <a:endParaRPr b="1" i="0" sz="2400" u="none" cap="none" strike="noStrike">
              <a:solidFill>
                <a:srgbClr val="000000"/>
              </a:solidFill>
              <a:latin typeface="Calibri"/>
              <a:ea typeface="Calibri"/>
              <a:cs typeface="Calibri"/>
              <a:sym typeface="Calibri"/>
            </a:endParaRPr>
          </a:p>
        </p:txBody>
      </p:sp>
      <p:sp>
        <p:nvSpPr>
          <p:cNvPr id="340" name="Google Shape;340;g7694e86741_0_422"/>
          <p:cNvSpPr txBox="1"/>
          <p:nvPr/>
        </p:nvSpPr>
        <p:spPr>
          <a:xfrm>
            <a:off x="305125" y="4291650"/>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Innovation Leadership Track (Starts in 2nd Quarter)</a:t>
            </a:r>
            <a:endParaRPr b="1" i="0" sz="2400" u="none" cap="none" strike="noStrike">
              <a:solidFill>
                <a:srgbClr val="000000"/>
              </a:solidFill>
              <a:latin typeface="Calibri"/>
              <a:ea typeface="Calibri"/>
              <a:cs typeface="Calibri"/>
              <a:sym typeface="Calibri"/>
            </a:endParaRPr>
          </a:p>
        </p:txBody>
      </p:sp>
      <p:sp>
        <p:nvSpPr>
          <p:cNvPr id="341" name="Google Shape;341;g7694e86741_0_422"/>
          <p:cNvSpPr/>
          <p:nvPr/>
        </p:nvSpPr>
        <p:spPr>
          <a:xfrm>
            <a:off x="40165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 Thinking</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Agile Project Management</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Startup</a:t>
            </a:r>
            <a:endParaRPr b="1" i="0" sz="1600" u="none" cap="none" strike="noStrike">
              <a:solidFill>
                <a:srgbClr val="000000"/>
              </a:solidFill>
              <a:latin typeface="Arial"/>
              <a:ea typeface="Arial"/>
              <a:cs typeface="Arial"/>
              <a:sym typeface="Arial"/>
            </a:endParaRPr>
          </a:p>
        </p:txBody>
      </p:sp>
      <p:sp>
        <p:nvSpPr>
          <p:cNvPr id="342" name="Google Shape;342;g7694e86741_0_422"/>
          <p:cNvSpPr/>
          <p:nvPr/>
        </p:nvSpPr>
        <p:spPr>
          <a:xfrm>
            <a:off x="6050725"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UX</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Apps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Bots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p:txBody>
      </p:sp>
      <p:sp>
        <p:nvSpPr>
          <p:cNvPr id="343" name="Google Shape;343;g7694e86741_0_422"/>
          <p:cNvSpPr/>
          <p:nvPr/>
        </p:nvSpPr>
        <p:spPr>
          <a:xfrm>
            <a:off x="326700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DevOps, Git, Docker</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Terraform, Ansible</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Jenkins, Prometheus</a:t>
            </a:r>
            <a:endParaRPr b="1" i="0" sz="1600" u="none" cap="none" strike="noStrik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Google Shape;349;g7694e86741_0_33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800"/>
              <a:buNone/>
            </a:pPr>
            <a:r>
              <a:rPr lang="en-US"/>
              <a:t>PIAIC Blockchain Program of Study</a:t>
            </a:r>
            <a:endParaRPr/>
          </a:p>
        </p:txBody>
      </p:sp>
      <p:sp>
        <p:nvSpPr>
          <p:cNvPr id="350" name="Google Shape;350;g7694e86741_0_336"/>
          <p:cNvSpPr/>
          <p:nvPr/>
        </p:nvSpPr>
        <p:spPr>
          <a:xfrm>
            <a:off x="4016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Foundations of Blockchain</a:t>
            </a:r>
            <a:endParaRPr b="1" i="0" sz="1600" u="none" cap="none" strike="noStrike">
              <a:solidFill>
                <a:srgbClr val="000000"/>
              </a:solidFill>
              <a:latin typeface="Arial"/>
              <a:ea typeface="Arial"/>
              <a:cs typeface="Arial"/>
              <a:sym typeface="Arial"/>
            </a:endParaRPr>
          </a:p>
        </p:txBody>
      </p:sp>
      <p:sp>
        <p:nvSpPr>
          <p:cNvPr id="351" name="Google Shape;351;g7694e86741_0_336"/>
          <p:cNvSpPr/>
          <p:nvPr/>
        </p:nvSpPr>
        <p:spPr>
          <a:xfrm>
            <a:off x="2673950"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Smart Contract Development</a:t>
            </a:r>
            <a:endParaRPr b="1" i="0" sz="1600" u="none" cap="none" strike="noStrike">
              <a:solidFill>
                <a:srgbClr val="000000"/>
              </a:solidFill>
              <a:latin typeface="Arial"/>
              <a:ea typeface="Arial"/>
              <a:cs typeface="Arial"/>
              <a:sym typeface="Arial"/>
            </a:endParaRPr>
          </a:p>
        </p:txBody>
      </p:sp>
      <p:sp>
        <p:nvSpPr>
          <p:cNvPr id="352" name="Google Shape;352;g7694e86741_0_336"/>
          <p:cNvSpPr/>
          <p:nvPr/>
        </p:nvSpPr>
        <p:spPr>
          <a:xfrm>
            <a:off x="49462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Dapp Development</a:t>
            </a:r>
            <a:endParaRPr b="1" i="0" sz="1600" u="none" cap="none" strike="noStrike">
              <a:solidFill>
                <a:srgbClr val="000000"/>
              </a:solidFill>
              <a:latin typeface="Arial"/>
              <a:ea typeface="Arial"/>
              <a:cs typeface="Arial"/>
              <a:sym typeface="Arial"/>
            </a:endParaRPr>
          </a:p>
        </p:txBody>
      </p:sp>
      <p:sp>
        <p:nvSpPr>
          <p:cNvPr id="353" name="Google Shape;353;g7694e86741_0_336"/>
          <p:cNvSpPr/>
          <p:nvPr/>
        </p:nvSpPr>
        <p:spPr>
          <a:xfrm>
            <a:off x="7166425" y="2192275"/>
            <a:ext cx="17256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IV:</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Advanced Blockchain Topics</a:t>
            </a:r>
            <a:endParaRPr b="1" i="0" sz="1600" u="none" cap="none" strike="noStrike">
              <a:solidFill>
                <a:srgbClr val="000000"/>
              </a:solidFill>
              <a:latin typeface="Arial"/>
              <a:ea typeface="Arial"/>
              <a:cs typeface="Arial"/>
              <a:sym typeface="Arial"/>
            </a:endParaRPr>
          </a:p>
        </p:txBody>
      </p:sp>
      <p:sp>
        <p:nvSpPr>
          <p:cNvPr id="354" name="Google Shape;354;g7694e86741_0_336"/>
          <p:cNvSpPr txBox="1"/>
          <p:nvPr/>
        </p:nvSpPr>
        <p:spPr>
          <a:xfrm>
            <a:off x="305125" y="1487625"/>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Technical Track</a:t>
            </a:r>
            <a:endParaRPr b="1" i="0" sz="2400" u="none" cap="none" strike="noStrike">
              <a:solidFill>
                <a:srgbClr val="000000"/>
              </a:solidFill>
              <a:latin typeface="Calibri"/>
              <a:ea typeface="Calibri"/>
              <a:cs typeface="Calibri"/>
              <a:sym typeface="Calibri"/>
            </a:endParaRPr>
          </a:p>
        </p:txBody>
      </p:sp>
      <p:sp>
        <p:nvSpPr>
          <p:cNvPr id="355" name="Google Shape;355;g7694e86741_0_336"/>
          <p:cNvSpPr txBox="1"/>
          <p:nvPr/>
        </p:nvSpPr>
        <p:spPr>
          <a:xfrm>
            <a:off x="305125" y="4291650"/>
            <a:ext cx="7343100" cy="55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Calibri"/>
                <a:ea typeface="Calibri"/>
                <a:cs typeface="Calibri"/>
                <a:sym typeface="Calibri"/>
              </a:rPr>
              <a:t>Innovation Leadership Track (Starts in 2nd Quarter)</a:t>
            </a:r>
            <a:endParaRPr b="1" i="0" sz="2400" u="none" cap="none" strike="noStrike">
              <a:solidFill>
                <a:srgbClr val="000000"/>
              </a:solidFill>
              <a:latin typeface="Calibri"/>
              <a:ea typeface="Calibri"/>
              <a:cs typeface="Calibri"/>
              <a:sym typeface="Calibri"/>
            </a:endParaRPr>
          </a:p>
        </p:txBody>
      </p:sp>
      <p:sp>
        <p:nvSpPr>
          <p:cNvPr id="356" name="Google Shape;356;g7694e86741_0_336"/>
          <p:cNvSpPr/>
          <p:nvPr/>
        </p:nvSpPr>
        <p:spPr>
          <a:xfrm>
            <a:off x="40165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 Thinking</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Agile Project Management</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Startup</a:t>
            </a:r>
            <a:endParaRPr b="1" i="0" sz="1600" u="none" cap="none" strike="noStrike">
              <a:solidFill>
                <a:srgbClr val="000000"/>
              </a:solidFill>
              <a:latin typeface="Arial"/>
              <a:ea typeface="Arial"/>
              <a:cs typeface="Arial"/>
              <a:sym typeface="Arial"/>
            </a:endParaRPr>
          </a:p>
        </p:txBody>
      </p:sp>
      <p:sp>
        <p:nvSpPr>
          <p:cNvPr id="357" name="Google Shape;357;g7694e86741_0_336"/>
          <p:cNvSpPr/>
          <p:nvPr/>
        </p:nvSpPr>
        <p:spPr>
          <a:xfrm>
            <a:off x="3267000"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DevOps, Git, Docker</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Terraform, Ansible</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Jenkins, Prometheus</a:t>
            </a:r>
            <a:endParaRPr b="1" i="0" sz="1600" u="none" cap="none" strike="noStrike">
              <a:solidFill>
                <a:srgbClr val="000000"/>
              </a:solidFill>
              <a:latin typeface="Arial"/>
              <a:ea typeface="Arial"/>
              <a:cs typeface="Arial"/>
              <a:sym typeface="Arial"/>
            </a:endParaRPr>
          </a:p>
        </p:txBody>
      </p:sp>
      <p:sp>
        <p:nvSpPr>
          <p:cNvPr id="358" name="Google Shape;358;g7694e86741_0_336"/>
          <p:cNvSpPr/>
          <p:nvPr/>
        </p:nvSpPr>
        <p:spPr>
          <a:xfrm>
            <a:off x="6050725" y="4842150"/>
            <a:ext cx="2841300" cy="12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t/>
            </a:r>
            <a:endParaRPr b="1" sz="1600"/>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Quarter III:</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Lean UX</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Apps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Arial"/>
                <a:ea typeface="Arial"/>
                <a:cs typeface="Arial"/>
                <a:sym typeface="Arial"/>
              </a:rPr>
              <a:t>Designing Bots</a:t>
            </a:r>
            <a:endParaRPr b="1"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31"/>
          <p:cNvSpPr txBox="1"/>
          <p:nvPr>
            <p:ph type="title"/>
          </p:nvPr>
        </p:nvSpPr>
        <p:spPr>
          <a:xfrm>
            <a:off x="558700" y="187046"/>
            <a:ext cx="7772400" cy="7650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4000"/>
              <a:buFont typeface="Calibri"/>
              <a:buNone/>
            </a:pPr>
            <a:r>
              <a:rPr lang="en-US"/>
              <a:t>NEXT PHASE</a:t>
            </a:r>
            <a:endParaRPr/>
          </a:p>
        </p:txBody>
      </p:sp>
      <p:sp>
        <p:nvSpPr>
          <p:cNvPr id="364" name="Google Shape;364;p31"/>
          <p:cNvSpPr txBox="1"/>
          <p:nvPr>
            <p:ph idx="1" type="body"/>
          </p:nvPr>
        </p:nvSpPr>
        <p:spPr>
          <a:xfrm>
            <a:off x="722325" y="1064600"/>
            <a:ext cx="7772400" cy="5171100"/>
          </a:xfrm>
          <a:prstGeom prst="rect">
            <a:avLst/>
          </a:prstGeom>
          <a:noFill/>
          <a:ln>
            <a:noFill/>
          </a:ln>
        </p:spPr>
        <p:txBody>
          <a:bodyPr anchorCtr="0" anchor="t" bIns="45700" lIns="91425" spcFirstLastPara="1" rIns="91425" wrap="square" tIns="45700">
            <a:noAutofit/>
          </a:bodyPr>
          <a:lstStyle/>
          <a:p>
            <a:pPr indent="-457200" lvl="0" marL="457200" rtl="0" algn="l">
              <a:lnSpc>
                <a:spcPct val="100000"/>
              </a:lnSpc>
              <a:spcBef>
                <a:spcPts val="0"/>
              </a:spcBef>
              <a:spcAft>
                <a:spcPts val="0"/>
              </a:spcAft>
              <a:buClr>
                <a:srgbClr val="000000"/>
              </a:buClr>
              <a:buSzPts val="3600"/>
              <a:buChar char="●"/>
            </a:pPr>
            <a:r>
              <a:rPr b="1" lang="en-US" sz="3600">
                <a:solidFill>
                  <a:srgbClr val="000000"/>
                </a:solidFill>
              </a:rPr>
              <a:t>Setup 4IR Incubators, Startups and Freelancing Centers All Across Pakistan thru Collaborations &amp; Partnerships</a:t>
            </a:r>
            <a:endParaRPr b="1" sz="3600">
              <a:solidFill>
                <a:srgbClr val="000000"/>
              </a:solidFill>
            </a:endParaRPr>
          </a:p>
          <a:p>
            <a:pPr indent="-457200" lvl="0" marL="457200" rtl="0" algn="l">
              <a:lnSpc>
                <a:spcPct val="100000"/>
              </a:lnSpc>
              <a:spcBef>
                <a:spcPts val="0"/>
              </a:spcBef>
              <a:spcAft>
                <a:spcPts val="0"/>
              </a:spcAft>
              <a:buClr>
                <a:srgbClr val="000000"/>
              </a:buClr>
              <a:buSzPts val="3600"/>
              <a:buChar char="●"/>
            </a:pPr>
            <a:r>
              <a:rPr b="1" lang="en-US" sz="3600">
                <a:solidFill>
                  <a:srgbClr val="000000"/>
                </a:solidFill>
              </a:rPr>
              <a:t>Open Talent Marketing Offices in Silicon Valley, New York, London, Beijing, and </a:t>
            </a:r>
            <a:r>
              <a:rPr b="1" lang="en-US" sz="3600">
                <a:solidFill>
                  <a:srgbClr val="000000"/>
                </a:solidFill>
              </a:rPr>
              <a:t>China (Nanjing) Software Valley</a:t>
            </a:r>
            <a:endParaRPr b="1" sz="3600">
              <a:solidFill>
                <a:srgbClr val="000000"/>
              </a:solidFill>
            </a:endParaRPr>
          </a:p>
          <a:p>
            <a:pPr indent="-457200" lvl="0" marL="457200" rtl="0" algn="l">
              <a:lnSpc>
                <a:spcPct val="100000"/>
              </a:lnSpc>
              <a:spcBef>
                <a:spcPts val="0"/>
              </a:spcBef>
              <a:spcAft>
                <a:spcPts val="0"/>
              </a:spcAft>
              <a:buClr>
                <a:srgbClr val="000000"/>
              </a:buClr>
              <a:buSzPts val="3600"/>
              <a:buChar char="●"/>
            </a:pPr>
            <a:r>
              <a:rPr b="1" lang="en-US" sz="3600">
                <a:solidFill>
                  <a:srgbClr val="000000"/>
                </a:solidFill>
              </a:rPr>
              <a:t>Start Programs in Other Countries </a:t>
            </a:r>
            <a:endParaRPr b="1" sz="3600">
              <a:solidFill>
                <a:srgbClr val="000000"/>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Google Shape;369;p33"/>
          <p:cNvSpPr txBox="1"/>
          <p:nvPr>
            <p:ph type="title"/>
          </p:nvPr>
        </p:nvSpPr>
        <p:spPr>
          <a:xfrm>
            <a:off x="722313" y="692587"/>
            <a:ext cx="7772400" cy="1362075"/>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4000"/>
              <a:buFont typeface="Calibri"/>
              <a:buNone/>
            </a:pPr>
            <a:r>
              <a:rPr lang="en-US"/>
              <a:t>AVOID NATO</a:t>
            </a:r>
            <a:endParaRPr/>
          </a:p>
        </p:txBody>
      </p:sp>
      <p:sp>
        <p:nvSpPr>
          <p:cNvPr id="370" name="Google Shape;370;p33"/>
          <p:cNvSpPr txBox="1"/>
          <p:nvPr>
            <p:ph idx="1" type="body"/>
          </p:nvPr>
        </p:nvSpPr>
        <p:spPr>
          <a:xfrm>
            <a:off x="722313" y="1857157"/>
            <a:ext cx="7772400" cy="692588"/>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rgbClr val="888888"/>
              </a:buClr>
              <a:buSzPts val="3600"/>
              <a:buNone/>
            </a:pPr>
            <a:r>
              <a:rPr lang="en-US" sz="3600"/>
              <a:t>We should avoid No Action Talk Only</a:t>
            </a:r>
            <a:endParaRPr sz="3600"/>
          </a:p>
        </p:txBody>
      </p:sp>
      <p:sp>
        <p:nvSpPr>
          <p:cNvPr id="371" name="Google Shape;371;p33"/>
          <p:cNvSpPr txBox="1"/>
          <p:nvPr/>
        </p:nvSpPr>
        <p:spPr>
          <a:xfrm>
            <a:off x="722313" y="3177963"/>
            <a:ext cx="7772400" cy="13620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chemeClr val="dk1"/>
              </a:buClr>
              <a:buSzPts val="4000"/>
              <a:buFont typeface="Calibri"/>
              <a:buNone/>
            </a:pPr>
            <a:r>
              <a:rPr b="1" i="0" lang="en-US" sz="4000" u="none" cap="none" strike="noStrike">
                <a:solidFill>
                  <a:schemeClr val="dk1"/>
                </a:solidFill>
                <a:latin typeface="Calibri"/>
                <a:ea typeface="Calibri"/>
                <a:cs typeface="Calibri"/>
                <a:sym typeface="Calibri"/>
              </a:rPr>
              <a:t>TOGETHER </a:t>
            </a:r>
            <a:r>
              <a:rPr b="1" lang="en-US" sz="4000">
                <a:solidFill>
                  <a:schemeClr val="dk1"/>
                </a:solidFill>
                <a:latin typeface="Calibri"/>
                <a:ea typeface="Calibri"/>
                <a:cs typeface="Calibri"/>
                <a:sym typeface="Calibri"/>
              </a:rPr>
              <a:t>LET US EXCEL AND SHINE IN THIS</a:t>
            </a:r>
            <a:r>
              <a:rPr b="1" i="0" lang="en-US" sz="4000" u="none" cap="none" strike="noStrike">
                <a:solidFill>
                  <a:schemeClr val="dk1"/>
                </a:solidFill>
                <a:latin typeface="Calibri"/>
                <a:ea typeface="Calibri"/>
                <a:cs typeface="Calibri"/>
                <a:sym typeface="Calibri"/>
              </a:rPr>
              <a:t> FOURTH INDUSTRIAL REVOLUTION (</a:t>
            </a:r>
            <a:r>
              <a:rPr b="1" lang="en-US" sz="4000">
                <a:solidFill>
                  <a:schemeClr val="dk1"/>
                </a:solidFill>
                <a:latin typeface="Calibri"/>
                <a:ea typeface="Calibri"/>
                <a:cs typeface="Calibri"/>
                <a:sym typeface="Calibri"/>
              </a:rPr>
              <a:t>4</a:t>
            </a:r>
            <a:r>
              <a:rPr b="1" i="0" lang="en-US" sz="4000" u="none" cap="none" strike="noStrike">
                <a:solidFill>
                  <a:schemeClr val="dk1"/>
                </a:solidFill>
                <a:latin typeface="Calibri"/>
                <a:ea typeface="Calibri"/>
                <a:cs typeface="Calibri"/>
                <a:sym typeface="Calibri"/>
              </a:rPr>
              <a:t>IR)</a:t>
            </a:r>
            <a:endParaRPr b="1" i="0" sz="4000" u="none" cap="none" strike="noStrike">
              <a:solidFill>
                <a:schemeClr val="dk1"/>
              </a:solidFill>
              <a:latin typeface="Calibri"/>
              <a:ea typeface="Calibri"/>
              <a:cs typeface="Calibri"/>
              <a:sym typeface="Calibri"/>
            </a:endParaRPr>
          </a:p>
        </p:txBody>
      </p:sp>
      <p:sp>
        <p:nvSpPr>
          <p:cNvPr id="372" name="Google Shape;372;p33"/>
          <p:cNvSpPr txBox="1"/>
          <p:nvPr/>
        </p:nvSpPr>
        <p:spPr>
          <a:xfrm>
            <a:off x="722325" y="5444775"/>
            <a:ext cx="7343100" cy="856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n-US" sz="3600" u="sng" cap="none" strike="noStrike">
                <a:solidFill>
                  <a:schemeClr val="hlink"/>
                </a:solidFill>
                <a:latin typeface="Calibri"/>
                <a:ea typeface="Calibri"/>
                <a:cs typeface="Calibri"/>
                <a:sym typeface="Calibri"/>
                <a:hlinkClick r:id="rId3"/>
              </a:rPr>
              <a:t>www.piaic.org</a:t>
            </a:r>
            <a:r>
              <a:rPr b="0" i="0" lang="en-US" sz="3600" u="none" cap="none" strike="noStrike">
                <a:solidFill>
                  <a:srgbClr val="000000"/>
                </a:solidFill>
                <a:latin typeface="Calibri"/>
                <a:ea typeface="Calibri"/>
                <a:cs typeface="Calibri"/>
                <a:sym typeface="Calibri"/>
              </a:rPr>
              <a:t> </a:t>
            </a:r>
            <a:endParaRPr b="0" i="0" sz="3600" u="none" cap="none" strike="noStrike">
              <a:solidFill>
                <a:srgbClr val="00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g7694e86741_0_12"/>
          <p:cNvSpPr txBox="1"/>
          <p:nvPr>
            <p:ph type="title"/>
          </p:nvPr>
        </p:nvSpPr>
        <p:spPr>
          <a:xfrm>
            <a:off x="311700" y="593367"/>
            <a:ext cx="8520600" cy="7635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4400"/>
              <a:buNone/>
            </a:pPr>
            <a:r>
              <a:rPr lang="en-US"/>
              <a:t>What is the Fourth Industrial Revolution?</a:t>
            </a:r>
            <a:endParaRPr/>
          </a:p>
        </p:txBody>
      </p:sp>
      <p:sp>
        <p:nvSpPr>
          <p:cNvPr id="113" name="Google Shape;113;g7694e86741_0_12"/>
          <p:cNvSpPr txBox="1"/>
          <p:nvPr>
            <p:ph idx="1" type="body"/>
          </p:nvPr>
        </p:nvSpPr>
        <p:spPr>
          <a:xfrm>
            <a:off x="311700" y="1333433"/>
            <a:ext cx="8520600" cy="5244300"/>
          </a:xfrm>
          <a:prstGeom prst="rect">
            <a:avLst/>
          </a:prstGeom>
          <a:noFill/>
          <a:ln>
            <a:noFill/>
          </a:ln>
        </p:spPr>
        <p:txBody>
          <a:bodyPr anchorCtr="0" anchor="t" bIns="45700" lIns="91425" spcFirstLastPara="1" rIns="91425" wrap="square" tIns="45700">
            <a:noAutofit/>
          </a:bodyPr>
          <a:lstStyle/>
          <a:p>
            <a:pPr indent="-368300" lvl="0" marL="457200" rtl="0" algn="l">
              <a:lnSpc>
                <a:spcPct val="100000"/>
              </a:lnSpc>
              <a:spcBef>
                <a:spcPts val="640"/>
              </a:spcBef>
              <a:spcAft>
                <a:spcPts val="0"/>
              </a:spcAft>
              <a:buSzPts val="2200"/>
              <a:buChar char="•"/>
            </a:pPr>
            <a:r>
              <a:rPr lang="en-US" sz="2200"/>
              <a:t>Klaus Schwab, founder and executive chairman of the Geneva-based WEF, published a book in </a:t>
            </a:r>
            <a:r>
              <a:rPr b="1" lang="en-US" sz="2200"/>
              <a:t>2016</a:t>
            </a:r>
            <a:r>
              <a:rPr lang="en-US" sz="2200"/>
              <a:t> titled "The Fourth Industrial Revolution" and coined the term at the Davos meeting that year.</a:t>
            </a:r>
            <a:endParaRPr sz="2200"/>
          </a:p>
          <a:p>
            <a:pPr indent="-368300" lvl="0" marL="457200" rtl="0" algn="l">
              <a:lnSpc>
                <a:spcPct val="100000"/>
              </a:lnSpc>
              <a:spcBef>
                <a:spcPts val="0"/>
              </a:spcBef>
              <a:spcAft>
                <a:spcPts val="0"/>
              </a:spcAft>
              <a:buSzPts val="2200"/>
              <a:buChar char="•"/>
            </a:pPr>
            <a:r>
              <a:rPr lang="en-US" sz="2200"/>
              <a:t>Schwab argued a technological revolution is underway "that is blurring the lines between the </a:t>
            </a:r>
            <a:r>
              <a:rPr b="1" lang="en-US" sz="2200"/>
              <a:t>physical</a:t>
            </a:r>
            <a:r>
              <a:rPr lang="en-US" sz="2200"/>
              <a:t>, </a:t>
            </a:r>
            <a:r>
              <a:rPr b="1" lang="en-US" sz="2200"/>
              <a:t>digital</a:t>
            </a:r>
            <a:r>
              <a:rPr lang="en-US" sz="2200"/>
              <a:t> and </a:t>
            </a:r>
            <a:r>
              <a:rPr b="1" lang="en-US" sz="2200"/>
              <a:t>biological</a:t>
            </a:r>
            <a:r>
              <a:rPr lang="en-US" sz="2200"/>
              <a:t> spheres."</a:t>
            </a:r>
            <a:endParaRPr sz="2200"/>
          </a:p>
          <a:p>
            <a:pPr indent="-368300" lvl="0" marL="457200" rtl="0" algn="l">
              <a:lnSpc>
                <a:spcPct val="100000"/>
              </a:lnSpc>
              <a:spcBef>
                <a:spcPts val="0"/>
              </a:spcBef>
              <a:spcAft>
                <a:spcPts val="0"/>
              </a:spcAft>
              <a:buSzPts val="2200"/>
              <a:buChar char="•"/>
            </a:pPr>
            <a:r>
              <a:rPr lang="en-US" sz="2200"/>
              <a:t>Simply put, the Fourth Industrial Revolution refers to how technologies like </a:t>
            </a:r>
            <a:r>
              <a:rPr b="1" lang="en-US" sz="2200"/>
              <a:t>artificial intelligence</a:t>
            </a:r>
            <a:r>
              <a:rPr lang="en-US" sz="2200"/>
              <a:t>, autonomous vehicles and the </a:t>
            </a:r>
            <a:r>
              <a:rPr b="1" lang="en-US" sz="2200"/>
              <a:t>internet of things</a:t>
            </a:r>
            <a:r>
              <a:rPr lang="en-US" sz="2200"/>
              <a:t> are </a:t>
            </a:r>
            <a:r>
              <a:rPr b="1" lang="en-US" sz="2200"/>
              <a:t>merging with humans' physical lives</a:t>
            </a:r>
            <a:r>
              <a:rPr lang="en-US" sz="2200"/>
              <a:t>. Think of voice-activated assistants, facial ID recognition or digital health-care sensors.</a:t>
            </a:r>
            <a:endParaRPr sz="2200"/>
          </a:p>
          <a:p>
            <a:pPr indent="-368300" lvl="0" marL="457200" rtl="0" algn="l">
              <a:lnSpc>
                <a:spcPct val="100000"/>
              </a:lnSpc>
              <a:spcBef>
                <a:spcPts val="0"/>
              </a:spcBef>
              <a:spcAft>
                <a:spcPts val="0"/>
              </a:spcAft>
              <a:buSzPts val="2200"/>
              <a:buChar char="•"/>
            </a:pPr>
            <a:r>
              <a:rPr lang="en-US" sz="2200"/>
              <a:t>Schwab argued these technological changes are drastically altering how individuals, companies and governments operate, ultimately leading to a </a:t>
            </a:r>
            <a:r>
              <a:rPr b="1" lang="en-US" sz="2200"/>
              <a:t>societal transformation</a:t>
            </a:r>
            <a:r>
              <a:rPr lang="en-US" sz="2200"/>
              <a:t> similar to previous industrial revolutions.</a:t>
            </a:r>
            <a:endParaRPr sz="2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g7694e86741_0_75"/>
          <p:cNvSpPr txBox="1"/>
          <p:nvPr>
            <p:ph type="title"/>
          </p:nvPr>
        </p:nvSpPr>
        <p:spPr>
          <a:xfrm>
            <a:off x="311700" y="186967"/>
            <a:ext cx="8520600" cy="7635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4400"/>
              <a:buNone/>
            </a:pPr>
            <a:r>
              <a:rPr lang="en-US"/>
              <a:t>The first three industrial revolutions</a:t>
            </a:r>
            <a:endParaRPr/>
          </a:p>
        </p:txBody>
      </p:sp>
      <p:sp>
        <p:nvSpPr>
          <p:cNvPr id="119" name="Google Shape;119;g7694e86741_0_75"/>
          <p:cNvSpPr txBox="1"/>
          <p:nvPr>
            <p:ph idx="1" type="body"/>
          </p:nvPr>
        </p:nvSpPr>
        <p:spPr>
          <a:xfrm>
            <a:off x="311700" y="825433"/>
            <a:ext cx="8520600" cy="6032400"/>
          </a:xfrm>
          <a:prstGeom prst="rect">
            <a:avLst/>
          </a:prstGeom>
          <a:noFill/>
          <a:ln>
            <a:noFill/>
          </a:ln>
        </p:spPr>
        <p:txBody>
          <a:bodyPr anchorCtr="0" anchor="t" bIns="45700" lIns="91425" spcFirstLastPara="1" rIns="91425" wrap="square" tIns="45700">
            <a:noAutofit/>
          </a:bodyPr>
          <a:lstStyle/>
          <a:p>
            <a:pPr indent="-381000" lvl="0" marL="457200" rtl="0" algn="l">
              <a:lnSpc>
                <a:spcPct val="100000"/>
              </a:lnSpc>
              <a:spcBef>
                <a:spcPts val="640"/>
              </a:spcBef>
              <a:spcAft>
                <a:spcPts val="0"/>
              </a:spcAft>
              <a:buSzPts val="2400"/>
              <a:buChar char="•"/>
            </a:pPr>
            <a:r>
              <a:rPr lang="en-US" sz="2400"/>
              <a:t>Zvika Krieger, the head of technology policy and partnerships at WEF, told CNBC that there is a common theme among each of the industrial revolutions: </a:t>
            </a:r>
            <a:r>
              <a:rPr b="1" lang="en-US" sz="2400"/>
              <a:t>the invention of a specific technology that changed society fundamentally.</a:t>
            </a:r>
            <a:endParaRPr b="1" sz="2400"/>
          </a:p>
          <a:p>
            <a:pPr indent="-381000" lvl="0" marL="457200" rtl="0" algn="l">
              <a:lnSpc>
                <a:spcPct val="100000"/>
              </a:lnSpc>
              <a:spcBef>
                <a:spcPts val="0"/>
              </a:spcBef>
              <a:spcAft>
                <a:spcPts val="0"/>
              </a:spcAft>
              <a:buSzPts val="2400"/>
              <a:buChar char="•"/>
            </a:pPr>
            <a:r>
              <a:rPr lang="en-US" sz="2400"/>
              <a:t>The First Industrial Revolution started in Britain around 1760. It was powered by a major invention: </a:t>
            </a:r>
            <a:r>
              <a:rPr b="1" lang="en-US" sz="2400"/>
              <a:t>the steam engine</a:t>
            </a:r>
            <a:r>
              <a:rPr lang="en-US" sz="2400"/>
              <a:t>. The steam engine enabled new manufacturing processes, leading to the creation of factories.</a:t>
            </a:r>
            <a:endParaRPr sz="2400"/>
          </a:p>
          <a:p>
            <a:pPr indent="-381000" lvl="0" marL="457200" rtl="0" algn="l">
              <a:lnSpc>
                <a:spcPct val="100000"/>
              </a:lnSpc>
              <a:spcBef>
                <a:spcPts val="0"/>
              </a:spcBef>
              <a:spcAft>
                <a:spcPts val="0"/>
              </a:spcAft>
              <a:buSzPts val="2400"/>
              <a:buChar char="•"/>
            </a:pPr>
            <a:r>
              <a:rPr lang="en-US" sz="2400"/>
              <a:t>The Second Industrial Revolution came roughly one century later and was characterized by </a:t>
            </a:r>
            <a:r>
              <a:rPr b="1" lang="en-US" sz="2400"/>
              <a:t>mass production</a:t>
            </a:r>
            <a:r>
              <a:rPr lang="en-US" sz="2400"/>
              <a:t> in new industries like steel, oil and electricity. The light bulb, telephone and internal combustion engine were some of the key inventions of this era.</a:t>
            </a:r>
            <a:endParaRPr sz="2400"/>
          </a:p>
          <a:p>
            <a:pPr indent="-381000" lvl="0" marL="457200" rtl="0" algn="l">
              <a:lnSpc>
                <a:spcPct val="100000"/>
              </a:lnSpc>
              <a:spcBef>
                <a:spcPts val="0"/>
              </a:spcBef>
              <a:spcAft>
                <a:spcPts val="0"/>
              </a:spcAft>
              <a:buSzPts val="2400"/>
              <a:buChar char="•"/>
            </a:pPr>
            <a:r>
              <a:rPr lang="en-US" sz="2400"/>
              <a:t>The inventions of the semiconductor, personal computer and the internet marked the Third Industrial Revolution starting in the 1960s. This is also referred to as the "</a:t>
            </a:r>
            <a:r>
              <a:rPr b="1" lang="en-US" sz="2400"/>
              <a:t>Digital Revolution</a:t>
            </a:r>
            <a:r>
              <a:rPr lang="en-US" sz="2400"/>
              <a:t>."</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g7694e86741_0_134"/>
          <p:cNvSpPr txBox="1"/>
          <p:nvPr>
            <p:ph type="title"/>
          </p:nvPr>
        </p:nvSpPr>
        <p:spPr>
          <a:xfrm>
            <a:off x="0" y="333950"/>
            <a:ext cx="9144000" cy="10179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4400"/>
              <a:buNone/>
            </a:pPr>
            <a:r>
              <a:rPr lang="en-US"/>
              <a:t>Difference between Third and Fourth</a:t>
            </a:r>
            <a:endParaRPr/>
          </a:p>
        </p:txBody>
      </p:sp>
      <p:sp>
        <p:nvSpPr>
          <p:cNvPr id="125" name="Google Shape;125;g7694e86741_0_134"/>
          <p:cNvSpPr txBox="1"/>
          <p:nvPr>
            <p:ph idx="1" type="body"/>
          </p:nvPr>
        </p:nvSpPr>
        <p:spPr>
          <a:xfrm>
            <a:off x="311700" y="1231833"/>
            <a:ext cx="8520600" cy="5321100"/>
          </a:xfrm>
          <a:prstGeom prst="rect">
            <a:avLst/>
          </a:prstGeom>
          <a:noFill/>
          <a:ln>
            <a:noFill/>
          </a:ln>
        </p:spPr>
        <p:txBody>
          <a:bodyPr anchorCtr="0" anchor="t" bIns="45700" lIns="91425" spcFirstLastPara="1" rIns="91425" wrap="square" tIns="45700">
            <a:noAutofit/>
          </a:bodyPr>
          <a:lstStyle/>
          <a:p>
            <a:pPr indent="-419100" lvl="0" marL="457200" rtl="0" algn="l">
              <a:lnSpc>
                <a:spcPct val="100000"/>
              </a:lnSpc>
              <a:spcBef>
                <a:spcPts val="640"/>
              </a:spcBef>
              <a:spcAft>
                <a:spcPts val="0"/>
              </a:spcAft>
              <a:buSzPts val="3000"/>
              <a:buChar char="•"/>
            </a:pPr>
            <a:r>
              <a:rPr lang="en-US" sz="3000"/>
              <a:t>Fourth Industrial Revolution is different from the third for two reasons: the gap between the digital, physical and biological worlds is shrinking, and technology is changing faster than ever.</a:t>
            </a:r>
            <a:endParaRPr sz="3000"/>
          </a:p>
          <a:p>
            <a:pPr indent="-419100" lvl="0" marL="457200" rtl="0" algn="l">
              <a:lnSpc>
                <a:spcPct val="100000"/>
              </a:lnSpc>
              <a:spcBef>
                <a:spcPts val="0"/>
              </a:spcBef>
              <a:spcAft>
                <a:spcPts val="0"/>
              </a:spcAft>
              <a:buSzPts val="3000"/>
              <a:buChar char="•"/>
            </a:pPr>
            <a:r>
              <a:rPr lang="en-US" sz="3000"/>
              <a:t>For evidence of how quickly technological change is spreading, observe the adoption of the telephone. It took 75 years for 100 million people to get access to the telephone; the gaming app "Pokemon Go" hooked that many users in less than one month in 2016.</a:t>
            </a:r>
            <a:endParaRPr sz="3000"/>
          </a:p>
          <a:p>
            <a:pPr indent="0" lvl="0" marL="0" rtl="0" algn="l">
              <a:lnSpc>
                <a:spcPct val="100000"/>
              </a:lnSpc>
              <a:spcBef>
                <a:spcPts val="640"/>
              </a:spcBef>
              <a:spcAft>
                <a:spcPts val="0"/>
              </a:spcAft>
              <a:buSzPts val="3200"/>
              <a:buNone/>
            </a:pPr>
            <a:r>
              <a:t/>
            </a:r>
            <a:endParaRPr sz="3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g7694e86741_0_193"/>
          <p:cNvSpPr txBox="1"/>
          <p:nvPr>
            <p:ph type="title"/>
          </p:nvPr>
        </p:nvSpPr>
        <p:spPr>
          <a:xfrm>
            <a:off x="311700" y="257756"/>
            <a:ext cx="8520600" cy="10179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4400"/>
              <a:buNone/>
            </a:pPr>
            <a:r>
              <a:rPr lang="en-US"/>
              <a:t>The Issues and Concerns</a:t>
            </a:r>
            <a:endParaRPr/>
          </a:p>
        </p:txBody>
      </p:sp>
      <p:sp>
        <p:nvSpPr>
          <p:cNvPr id="131" name="Google Shape;131;g7694e86741_0_193"/>
          <p:cNvSpPr txBox="1"/>
          <p:nvPr>
            <p:ph idx="1" type="body"/>
          </p:nvPr>
        </p:nvSpPr>
        <p:spPr>
          <a:xfrm>
            <a:off x="311700" y="1231833"/>
            <a:ext cx="8520600" cy="4988100"/>
          </a:xfrm>
          <a:prstGeom prst="rect">
            <a:avLst/>
          </a:prstGeom>
          <a:noFill/>
          <a:ln>
            <a:noFill/>
          </a:ln>
        </p:spPr>
        <p:txBody>
          <a:bodyPr anchorCtr="0" anchor="t" bIns="45700" lIns="91425" spcFirstLastPara="1" rIns="91425" wrap="square" tIns="45700">
            <a:noAutofit/>
          </a:bodyPr>
          <a:lstStyle/>
          <a:p>
            <a:pPr indent="-406400" lvl="0" marL="457200" rtl="0" algn="l">
              <a:lnSpc>
                <a:spcPct val="100000"/>
              </a:lnSpc>
              <a:spcBef>
                <a:spcPts val="640"/>
              </a:spcBef>
              <a:spcAft>
                <a:spcPts val="0"/>
              </a:spcAft>
              <a:buSzPts val="2800"/>
              <a:buChar char="•"/>
            </a:pPr>
            <a:r>
              <a:rPr lang="en-US" sz="2800"/>
              <a:t>Some experts warn of a "</a:t>
            </a:r>
            <a:r>
              <a:rPr b="1" lang="en-US" sz="2800"/>
              <a:t>winner-take-all economy</a:t>
            </a:r>
            <a:r>
              <a:rPr lang="en-US" sz="2800"/>
              <a:t>," where high-skilled workers are rewarded with high pay, and the rest of workers are left behind.</a:t>
            </a:r>
            <a:endParaRPr sz="2800"/>
          </a:p>
          <a:p>
            <a:pPr indent="-406400" lvl="0" marL="457200" rtl="0" algn="l">
              <a:lnSpc>
                <a:spcPct val="100000"/>
              </a:lnSpc>
              <a:spcBef>
                <a:spcPts val="0"/>
              </a:spcBef>
              <a:spcAft>
                <a:spcPts val="0"/>
              </a:spcAft>
              <a:buSzPts val="2800"/>
              <a:buChar char="•"/>
            </a:pPr>
            <a:r>
              <a:rPr lang="en-US" sz="2800"/>
              <a:t>A 2018 report by investment firm UBS found </a:t>
            </a:r>
            <a:r>
              <a:rPr b="1" lang="en-US" sz="2800"/>
              <a:t>billionaires have driven</a:t>
            </a:r>
            <a:r>
              <a:rPr lang="en-US" sz="2800"/>
              <a:t> almost 80 percent of the 40 </a:t>
            </a:r>
            <a:r>
              <a:rPr b="1" lang="en-US" sz="2800"/>
              <a:t>main breakthrough innovations</a:t>
            </a:r>
            <a:r>
              <a:rPr lang="en-US" sz="2800"/>
              <a:t> over the past four decades.</a:t>
            </a:r>
            <a:endParaRPr sz="2800"/>
          </a:p>
          <a:p>
            <a:pPr indent="-406400" lvl="0" marL="457200" rtl="0" algn="l">
              <a:lnSpc>
                <a:spcPct val="100000"/>
              </a:lnSpc>
              <a:spcBef>
                <a:spcPts val="0"/>
              </a:spcBef>
              <a:spcAft>
                <a:spcPts val="0"/>
              </a:spcAft>
              <a:buSzPts val="2800"/>
              <a:buChar char="•"/>
            </a:pPr>
            <a:r>
              <a:rPr lang="en-US" sz="2800"/>
              <a:t>In 2016, Schwab predicted </a:t>
            </a:r>
            <a:r>
              <a:rPr b="1" lang="en-US" sz="2800"/>
              <a:t>inequality</a:t>
            </a:r>
            <a:r>
              <a:rPr lang="en-US" sz="2800"/>
              <a:t> would be the greatest societal concern associated with the Fourth Industrial Revolution.</a:t>
            </a:r>
            <a:endParaRPr sz="2800"/>
          </a:p>
          <a:p>
            <a:pPr indent="-406400" lvl="0" marL="457200" rtl="0" algn="l">
              <a:lnSpc>
                <a:spcPct val="100000"/>
              </a:lnSpc>
              <a:spcBef>
                <a:spcPts val="0"/>
              </a:spcBef>
              <a:spcAft>
                <a:spcPts val="0"/>
              </a:spcAft>
              <a:buSzPts val="2800"/>
              <a:buChar char="•"/>
            </a:pPr>
            <a:r>
              <a:rPr lang="en-US" sz="2800"/>
              <a:t>"There has never been a </a:t>
            </a:r>
            <a:r>
              <a:rPr b="1" lang="en-US" sz="2800"/>
              <a:t>time of greater promise</a:t>
            </a:r>
            <a:r>
              <a:rPr lang="en-US" sz="2800"/>
              <a:t>, or </a:t>
            </a:r>
            <a:r>
              <a:rPr b="1" lang="en-US" sz="2800"/>
              <a:t>one of greater potential peril</a:t>
            </a:r>
            <a:r>
              <a:rPr lang="en-US" sz="2800"/>
              <a:t>"</a:t>
            </a:r>
            <a:endParaRPr sz="2800"/>
          </a:p>
          <a:p>
            <a:pPr indent="0" lvl="0" marL="0" rtl="0" algn="l">
              <a:lnSpc>
                <a:spcPct val="100000"/>
              </a:lnSpc>
              <a:spcBef>
                <a:spcPts val="640"/>
              </a:spcBef>
              <a:spcAft>
                <a:spcPts val="0"/>
              </a:spcAft>
              <a:buSzPts val="32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Where do We Stand as a Nation?</a:t>
            </a:r>
            <a:endParaRPr/>
          </a:p>
        </p:txBody>
      </p:sp>
      <p:sp>
        <p:nvSpPr>
          <p:cNvPr id="137" name="Google Shape;137;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80000"/>
              </a:lnSpc>
              <a:spcBef>
                <a:spcPts val="0"/>
              </a:spcBef>
              <a:spcAft>
                <a:spcPts val="0"/>
              </a:spcAft>
              <a:buClr>
                <a:schemeClr val="dk1"/>
              </a:buClr>
              <a:buSzPts val="2960"/>
              <a:buChar char="•"/>
            </a:pPr>
            <a:r>
              <a:rPr lang="en-US" sz="2960"/>
              <a:t>We have not mastered even the second or third industrial revolution technologies let alone fourth industrial revolution (4IR) technologies.</a:t>
            </a:r>
            <a:endParaRPr/>
          </a:p>
          <a:p>
            <a:pPr indent="-342900" lvl="0" marL="342900" rtl="0" algn="l">
              <a:lnSpc>
                <a:spcPct val="80000"/>
              </a:lnSpc>
              <a:spcBef>
                <a:spcPts val="592"/>
              </a:spcBef>
              <a:spcAft>
                <a:spcPts val="0"/>
              </a:spcAft>
              <a:buClr>
                <a:schemeClr val="dk1"/>
              </a:buClr>
              <a:buSzPts val="2960"/>
              <a:buChar char="•"/>
            </a:pPr>
            <a:r>
              <a:rPr lang="en-US" sz="2960"/>
              <a:t>Currently, due to financial constraints we can’t have billion dollar budgets for research and deployment.</a:t>
            </a:r>
            <a:endParaRPr/>
          </a:p>
          <a:p>
            <a:pPr indent="-342900" lvl="0" marL="342900" rtl="0" algn="l">
              <a:lnSpc>
                <a:spcPct val="80000"/>
              </a:lnSpc>
              <a:spcBef>
                <a:spcPts val="592"/>
              </a:spcBef>
              <a:spcAft>
                <a:spcPts val="0"/>
              </a:spcAft>
              <a:buClr>
                <a:schemeClr val="dk1"/>
              </a:buClr>
              <a:buSzPts val="2960"/>
              <a:buChar char="•"/>
            </a:pPr>
            <a:r>
              <a:rPr lang="en-US" sz="2960"/>
              <a:t>Most of our educational institutions have funding and quality issues they are not able to teach properly let alone do research.</a:t>
            </a:r>
            <a:endParaRPr sz="2960"/>
          </a:p>
          <a:p>
            <a:pPr indent="-342900" lvl="0" marL="342900" rtl="0" algn="l">
              <a:lnSpc>
                <a:spcPct val="80000"/>
              </a:lnSpc>
              <a:spcBef>
                <a:spcPts val="592"/>
              </a:spcBef>
              <a:spcAft>
                <a:spcPts val="0"/>
              </a:spcAft>
              <a:buSzPts val="2960"/>
              <a:buChar char="•"/>
            </a:pPr>
            <a:r>
              <a:rPr lang="en-US" sz="2960"/>
              <a:t>Startup and Incubation funding is non-existent. </a:t>
            </a:r>
            <a:endParaRPr sz="2960"/>
          </a:p>
          <a:p>
            <a:pPr indent="-342900" lvl="0" marL="342900" rtl="0" algn="l">
              <a:lnSpc>
                <a:spcPct val="80000"/>
              </a:lnSpc>
              <a:spcBef>
                <a:spcPts val="592"/>
              </a:spcBef>
              <a:spcAft>
                <a:spcPts val="0"/>
              </a:spcAft>
              <a:buClr>
                <a:schemeClr val="dk1"/>
              </a:buClr>
              <a:buSzPts val="2960"/>
              <a:buChar char="•"/>
            </a:pPr>
            <a:r>
              <a:rPr lang="en-US" sz="2960"/>
              <a:t>We don’t have a National 4IR Strategy or Policy.</a:t>
            </a:r>
            <a:endParaRPr sz="296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g7694e86741_0_26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800"/>
              <a:buNone/>
            </a:pPr>
            <a:r>
              <a:rPr lang="en-US"/>
              <a:t>We are Facing an Existential Threat as a People and as a Nation</a:t>
            </a:r>
            <a:endParaRPr/>
          </a:p>
        </p:txBody>
      </p:sp>
      <p:sp>
        <p:nvSpPr>
          <p:cNvPr id="144" name="Google Shape;144;g7694e86741_0_260"/>
          <p:cNvSpPr txBox="1"/>
          <p:nvPr>
            <p:ph idx="1" type="body"/>
          </p:nvPr>
        </p:nvSpPr>
        <p:spPr>
          <a:xfrm>
            <a:off x="457200" y="1600200"/>
            <a:ext cx="8229600" cy="3071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800"/>
              <a:buNone/>
            </a:pPr>
            <a:r>
              <a:rPr lang="en-US"/>
              <a:t>An existential threat is a threat to something’s very existence—when the continued being of something is at stake or in danger. It is used to describe threats to actual living things as well to non-living thing things, such as a country or an ideology.</a:t>
            </a:r>
            <a:endParaRPr/>
          </a:p>
        </p:txBody>
      </p:sp>
      <p:pic>
        <p:nvPicPr>
          <p:cNvPr id="145" name="Google Shape;145;g7694e86741_0_260"/>
          <p:cNvPicPr preferRelativeResize="0"/>
          <p:nvPr/>
        </p:nvPicPr>
        <p:blipFill>
          <a:blip r:embed="rId3">
            <a:alphaModFix/>
          </a:blip>
          <a:stretch>
            <a:fillRect/>
          </a:stretch>
        </p:blipFill>
        <p:spPr>
          <a:xfrm>
            <a:off x="3555213" y="4251500"/>
            <a:ext cx="2219325" cy="2286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2019-11-26T07:42:37Z</dcterms:created>
  <dc:creator>Zia Khan</dc:creator>
</cp:coreProperties>
</file>